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256" r:id="rId2"/>
    <p:sldId id="257" r:id="rId3"/>
    <p:sldId id="258" r:id="rId4"/>
    <p:sldId id="271" r:id="rId5"/>
    <p:sldId id="272" r:id="rId6"/>
    <p:sldId id="273" r:id="rId7"/>
    <p:sldId id="365" r:id="rId8"/>
    <p:sldId id="259" r:id="rId9"/>
    <p:sldId id="260" r:id="rId10"/>
    <p:sldId id="261" r:id="rId11"/>
    <p:sldId id="262" r:id="rId12"/>
    <p:sldId id="263" r:id="rId13"/>
    <p:sldId id="264" r:id="rId14"/>
    <p:sldId id="265" r:id="rId15"/>
    <p:sldId id="266" r:id="rId16"/>
    <p:sldId id="267" r:id="rId17"/>
    <p:sldId id="268" r:id="rId18"/>
    <p:sldId id="342" r:id="rId19"/>
    <p:sldId id="341" r:id="rId20"/>
    <p:sldId id="351" r:id="rId21"/>
    <p:sldId id="274" r:id="rId22"/>
    <p:sldId id="275" r:id="rId23"/>
    <p:sldId id="269" r:id="rId24"/>
    <p:sldId id="276" r:id="rId25"/>
    <p:sldId id="277" r:id="rId26"/>
    <p:sldId id="278" r:id="rId27"/>
    <p:sldId id="279" r:id="rId28"/>
    <p:sldId id="280" r:id="rId29"/>
    <p:sldId id="281" r:id="rId30"/>
    <p:sldId id="282" r:id="rId31"/>
    <p:sldId id="270" r:id="rId32"/>
    <p:sldId id="294" r:id="rId33"/>
    <p:sldId id="284" r:id="rId34"/>
    <p:sldId id="285" r:id="rId35"/>
    <p:sldId id="287" r:id="rId36"/>
    <p:sldId id="286" r:id="rId37"/>
    <p:sldId id="283" r:id="rId38"/>
    <p:sldId id="288" r:id="rId39"/>
    <p:sldId id="289" r:id="rId40"/>
    <p:sldId id="290" r:id="rId41"/>
    <p:sldId id="293" r:id="rId42"/>
    <p:sldId id="296" r:id="rId43"/>
    <p:sldId id="295" r:id="rId44"/>
    <p:sldId id="297" r:id="rId45"/>
    <p:sldId id="324" r:id="rId46"/>
    <p:sldId id="298" r:id="rId47"/>
    <p:sldId id="299" r:id="rId48"/>
    <p:sldId id="300" r:id="rId49"/>
    <p:sldId id="301" r:id="rId50"/>
    <p:sldId id="302" r:id="rId51"/>
    <p:sldId id="304" r:id="rId52"/>
    <p:sldId id="305" r:id="rId53"/>
    <p:sldId id="306" r:id="rId54"/>
    <p:sldId id="307" r:id="rId55"/>
    <p:sldId id="308" r:id="rId56"/>
    <p:sldId id="309" r:id="rId57"/>
    <p:sldId id="310" r:id="rId58"/>
    <p:sldId id="311" r:id="rId59"/>
    <p:sldId id="312" r:id="rId60"/>
    <p:sldId id="330" r:id="rId61"/>
    <p:sldId id="313" r:id="rId62"/>
    <p:sldId id="314" r:id="rId63"/>
    <p:sldId id="315" r:id="rId64"/>
    <p:sldId id="316" r:id="rId65"/>
    <p:sldId id="317" r:id="rId66"/>
    <p:sldId id="318" r:id="rId67"/>
    <p:sldId id="322" r:id="rId68"/>
    <p:sldId id="331" r:id="rId69"/>
    <p:sldId id="323" r:id="rId70"/>
    <p:sldId id="332" r:id="rId71"/>
    <p:sldId id="333" r:id="rId72"/>
    <p:sldId id="338" r:id="rId73"/>
    <p:sldId id="337" r:id="rId74"/>
    <p:sldId id="335" r:id="rId75"/>
    <p:sldId id="336" r:id="rId76"/>
    <p:sldId id="339" r:id="rId77"/>
    <p:sldId id="340" r:id="rId78"/>
    <p:sldId id="345" r:id="rId79"/>
    <p:sldId id="346" r:id="rId80"/>
    <p:sldId id="348" r:id="rId81"/>
    <p:sldId id="352" r:id="rId82"/>
    <p:sldId id="353" r:id="rId83"/>
    <p:sldId id="355" r:id="rId84"/>
    <p:sldId id="356" r:id="rId85"/>
    <p:sldId id="360" r:id="rId86"/>
    <p:sldId id="362" r:id="rId87"/>
    <p:sldId id="363" r:id="rId88"/>
    <p:sldId id="364" r:id="rId89"/>
    <p:sldId id="366" r:id="rId90"/>
    <p:sldId id="368" r:id="rId91"/>
    <p:sldId id="424" r:id="rId92"/>
    <p:sldId id="369" r:id="rId93"/>
    <p:sldId id="425" r:id="rId94"/>
    <p:sldId id="370" r:id="rId95"/>
    <p:sldId id="426" r:id="rId96"/>
    <p:sldId id="374" r:id="rId97"/>
    <p:sldId id="375" r:id="rId98"/>
    <p:sldId id="376" r:id="rId99"/>
    <p:sldId id="379" r:id="rId100"/>
    <p:sldId id="380" r:id="rId101"/>
    <p:sldId id="381" r:id="rId102"/>
    <p:sldId id="382" r:id="rId103"/>
    <p:sldId id="383" r:id="rId104"/>
    <p:sldId id="384" r:id="rId105"/>
    <p:sldId id="385" r:id="rId106"/>
    <p:sldId id="387" r:id="rId107"/>
    <p:sldId id="427" r:id="rId108"/>
    <p:sldId id="388" r:id="rId109"/>
    <p:sldId id="428" r:id="rId110"/>
    <p:sldId id="389" r:id="rId111"/>
    <p:sldId id="390" r:id="rId112"/>
    <p:sldId id="391" r:id="rId113"/>
    <p:sldId id="392" r:id="rId114"/>
    <p:sldId id="394" r:id="rId115"/>
    <p:sldId id="395" r:id="rId116"/>
    <p:sldId id="396" r:id="rId117"/>
    <p:sldId id="397" r:id="rId118"/>
    <p:sldId id="398" r:id="rId119"/>
    <p:sldId id="399" r:id="rId120"/>
    <p:sldId id="400" r:id="rId121"/>
    <p:sldId id="401" r:id="rId122"/>
    <p:sldId id="402" r:id="rId123"/>
    <p:sldId id="417" r:id="rId124"/>
    <p:sldId id="404" r:id="rId125"/>
    <p:sldId id="419" r:id="rId126"/>
    <p:sldId id="418" r:id="rId127"/>
    <p:sldId id="412" r:id="rId128"/>
    <p:sldId id="420" r:id="rId129"/>
    <p:sldId id="421" r:id="rId130"/>
    <p:sldId id="422" r:id="rId131"/>
    <p:sldId id="405" r:id="rId132"/>
    <p:sldId id="406" r:id="rId133"/>
    <p:sldId id="407" r:id="rId134"/>
    <p:sldId id="408" r:id="rId135"/>
    <p:sldId id="409" r:id="rId136"/>
    <p:sldId id="410" r:id="rId137"/>
    <p:sldId id="359" r:id="rId1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47" autoAdjust="0"/>
  </p:normalViewPr>
  <p:slideViewPr>
    <p:cSldViewPr>
      <p:cViewPr varScale="1">
        <p:scale>
          <a:sx n="65" d="100"/>
          <a:sy n="65" d="100"/>
        </p:scale>
        <p:origin x="153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D767D2-B5D9-4228-993C-45D70CA0AB12}" type="datetimeFigureOut">
              <a:rPr lang="en-US" smtClean="0"/>
              <a:pPr/>
              <a:t>11/10/2025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87AD1-87E0-440A-BDD7-DA104A0DC1C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ictionary.cambridge.org/dictionary/english/fact"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ictionary.cambridge.org/dictionary/english/similar" TargetMode="External"/><Relationship Id="rId5" Type="http://schemas.openxmlformats.org/officeDocument/2006/relationships/hyperlink" Target="https://dictionary.cambridge.org/dictionary/english/become" TargetMode="External"/><Relationship Id="rId4" Type="http://schemas.openxmlformats.org/officeDocument/2006/relationships/hyperlink" Target="https://dictionary.cambridge.org/dictionary/english/ide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Times New Roman" pitchFamily="18" charset="0"/>
                <a:cs typeface="Times New Roman" pitchFamily="18" charset="0"/>
              </a:rPr>
              <a:t>Convergence- </a:t>
            </a:r>
            <a:r>
              <a:rPr lang="en-US" sz="1200" b="0" i="0" kern="1200" dirty="0" smtClean="0">
                <a:solidFill>
                  <a:schemeClr val="tx1"/>
                </a:solidFill>
                <a:latin typeface="+mn-lt"/>
                <a:ea typeface="+mn-ea"/>
                <a:cs typeface="+mn-cs"/>
              </a:rPr>
              <a:t>the </a:t>
            </a:r>
            <a:r>
              <a:rPr lang="en-US" sz="1200" b="0" i="0" u="none" strike="noStrike" kern="1200" dirty="0" smtClean="0">
                <a:solidFill>
                  <a:schemeClr val="tx1"/>
                </a:solidFill>
                <a:latin typeface="+mn-lt"/>
                <a:ea typeface="+mn-ea"/>
                <a:cs typeface="+mn-cs"/>
                <a:hlinkClick r:id="rId3" tooltip="fact"/>
              </a:rPr>
              <a:t>fact</a:t>
            </a:r>
            <a:r>
              <a:rPr lang="en-US" sz="1200" b="0" i="0" kern="1200" dirty="0" smtClean="0">
                <a:solidFill>
                  <a:schemeClr val="tx1"/>
                </a:solidFill>
                <a:latin typeface="+mn-lt"/>
                <a:ea typeface="+mn-ea"/>
                <a:cs typeface="+mn-cs"/>
              </a:rPr>
              <a:t> that two or more things, </a:t>
            </a:r>
            <a:r>
              <a:rPr lang="en-US" sz="1200" b="0" i="0" u="none" strike="noStrike" kern="1200" dirty="0" smtClean="0">
                <a:solidFill>
                  <a:schemeClr val="tx1"/>
                </a:solidFill>
                <a:latin typeface="+mn-lt"/>
                <a:ea typeface="+mn-ea"/>
                <a:cs typeface="+mn-cs"/>
                <a:hlinkClick r:id="rId4" tooltip="ideas"/>
              </a:rPr>
              <a:t>ideas</a:t>
            </a:r>
            <a:r>
              <a:rPr lang="en-US" sz="1200" b="0" i="0" kern="1200" dirty="0" smtClean="0">
                <a:solidFill>
                  <a:schemeClr val="tx1"/>
                </a:solidFill>
                <a:latin typeface="+mn-lt"/>
                <a:ea typeface="+mn-ea"/>
                <a:cs typeface="+mn-cs"/>
              </a:rPr>
              <a:t>, etc. </a:t>
            </a:r>
            <a:r>
              <a:rPr lang="en-US" sz="1200" b="0" i="0" u="none" strike="noStrike" kern="1200" dirty="0" smtClean="0">
                <a:solidFill>
                  <a:schemeClr val="tx1"/>
                </a:solidFill>
                <a:latin typeface="+mn-lt"/>
                <a:ea typeface="+mn-ea"/>
                <a:cs typeface="+mn-cs"/>
                <a:hlinkClick r:id="rId5" tooltip="become"/>
              </a:rPr>
              <a:t>become</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6" tooltip="similar"/>
              </a:rPr>
              <a:t>similar</a:t>
            </a:r>
            <a:r>
              <a:rPr lang="en-US" sz="1200" b="0" i="0" kern="1200" dirty="0" smtClean="0">
                <a:solidFill>
                  <a:schemeClr val="tx1"/>
                </a:solidFill>
                <a:latin typeface="+mn-lt"/>
                <a:ea typeface="+mn-ea"/>
                <a:cs typeface="+mn-cs"/>
              </a:rPr>
              <a:t> or come together</a:t>
            </a:r>
            <a:endParaRPr lang="en-US" b="0" dirty="0"/>
          </a:p>
        </p:txBody>
      </p:sp>
      <p:sp>
        <p:nvSpPr>
          <p:cNvPr id="4" name="Slide Number Placeholder 3"/>
          <p:cNvSpPr>
            <a:spLocks noGrp="1"/>
          </p:cNvSpPr>
          <p:nvPr>
            <p:ph type="sldNum" sz="quarter" idx="10"/>
          </p:nvPr>
        </p:nvSpPr>
        <p:spPr/>
        <p:txBody>
          <a:bodyPr/>
          <a:lstStyle/>
          <a:p>
            <a:fld id="{BBA87AD1-87E0-440A-BDD7-DA104A0DC1C6}" type="slidenum">
              <a:rPr lang="en-US" smtClean="0"/>
              <a:pPr/>
              <a:t>70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23A485-3ED5-4A92-8C24-3C23C356719B}" type="slidenum">
              <a:rPr lang="en-US" smtClean="0"/>
              <a:pPr/>
              <a:t>105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EFAC91-F5D6-4031-A09F-6D6A71FFF658}" type="datetimeFigureOut">
              <a:rPr lang="en-US" smtClean="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18ADC-BF39-482B-B771-DD5E4753598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AC91-F5D6-4031-A09F-6D6A71FFF658}" type="datetimeFigureOut">
              <a:rPr lang="en-US" smtClean="0"/>
              <a:pPr/>
              <a:t>11/10/2025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18ADC-BF39-482B-B771-DD5E4753598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2060"/>
                </a:solidFill>
                <a:latin typeface="Times New Roman" pitchFamily="18" charset="0"/>
                <a:cs typeface="Times New Roman" pitchFamily="18" charset="0"/>
              </a:rPr>
              <a:t>Deep Learning Fundamentals</a:t>
            </a:r>
            <a:br>
              <a:rPr lang="en-US" dirty="0" smtClean="0">
                <a:solidFill>
                  <a:srgbClr val="002060"/>
                </a:solidFill>
                <a:latin typeface="Times New Roman" pitchFamily="18" charset="0"/>
                <a:cs typeface="Times New Roman" pitchFamily="18" charset="0"/>
              </a:rPr>
            </a:br>
            <a:endParaRPr lang="en-US"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p:txBody>
          <a:bodyPr>
            <a:normAutofit/>
          </a:bodyPr>
          <a:lstStyle/>
          <a:p>
            <a:endParaRPr lang="en-US" sz="28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57201" y="325992"/>
            <a:ext cx="8081650" cy="5346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523252" cy="670584"/>
          </a:xfrm>
        </p:spPr>
        <p:txBody>
          <a:bodyPr>
            <a:normAutofit fontScale="90000"/>
          </a:bodyPr>
          <a:lstStyle/>
          <a:p>
            <a:r>
              <a:rPr lang="en-US" b="1" dirty="0" smtClean="0"/>
              <a:t>SGD with momentum</a:t>
            </a:r>
            <a:endParaRPr lang="en-US" dirty="0"/>
          </a:p>
        </p:txBody>
      </p:sp>
      <p:sp>
        <p:nvSpPr>
          <p:cNvPr id="3" name="Content Placeholder 2"/>
          <p:cNvSpPr>
            <a:spLocks noGrp="1"/>
          </p:cNvSpPr>
          <p:nvPr>
            <p:ph idx="1"/>
          </p:nvPr>
        </p:nvSpPr>
        <p:spPr>
          <a:xfrm>
            <a:off x="304801" y="804148"/>
            <a:ext cx="8674812" cy="5863780"/>
          </a:xfrm>
        </p:spPr>
        <p:txBody>
          <a:bodyPr>
            <a:normAutofit/>
          </a:bodyPr>
          <a:lstStyle/>
          <a:p>
            <a:pPr algn="just"/>
            <a:r>
              <a:rPr lang="en-US" sz="2800" dirty="0" smtClean="0"/>
              <a:t>In SGD with momentum, we have added momentum in a gradient function. By this I mean the present Gradient is dependent on its previous Gradient and so on. This accelerates SGD to converge faster and reduce the oscillation.</a:t>
            </a:r>
            <a:endParaRPr lang="en-US" sz="2800" dirty="0"/>
          </a:p>
        </p:txBody>
      </p:sp>
      <p:sp>
        <p:nvSpPr>
          <p:cNvPr id="6" name="Rectangle 5"/>
          <p:cNvSpPr/>
          <p:nvPr/>
        </p:nvSpPr>
        <p:spPr>
          <a:xfrm>
            <a:off x="533401" y="5722203"/>
            <a:ext cx="8534400" cy="830997"/>
          </a:xfrm>
          <a:prstGeom prst="rect">
            <a:avLst/>
          </a:prstGeom>
        </p:spPr>
        <p:txBody>
          <a:bodyPr wrap="square">
            <a:spAutoFit/>
          </a:bodyPr>
          <a:lstStyle/>
          <a:p>
            <a:r>
              <a:rPr lang="en-US" sz="2400" dirty="0" smtClean="0"/>
              <a:t>The above images shows how the convergence happens in SGD with momentum </a:t>
            </a:r>
            <a:r>
              <a:rPr lang="en-US" sz="2400" dirty="0" err="1" smtClean="0"/>
              <a:t>vs</a:t>
            </a:r>
            <a:r>
              <a:rPr lang="en-US" sz="2400" dirty="0" smtClean="0"/>
              <a:t> SGD without momentum.</a:t>
            </a:r>
            <a:endParaRPr lang="en-US" sz="2400" dirty="0"/>
          </a:p>
        </p:txBody>
      </p:sp>
      <p:pic>
        <p:nvPicPr>
          <p:cNvPr id="12289" name="Picture 1"/>
          <p:cNvPicPr>
            <a:picLocks noChangeAspect="1" noChangeArrowheads="1"/>
          </p:cNvPicPr>
          <p:nvPr/>
        </p:nvPicPr>
        <p:blipFill>
          <a:blip r:embed="rId2"/>
          <a:srcRect/>
          <a:stretch>
            <a:fillRect/>
          </a:stretch>
        </p:blipFill>
        <p:spPr bwMode="auto">
          <a:xfrm>
            <a:off x="990600" y="3277457"/>
            <a:ext cx="7369232" cy="22851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620000" cy="457200"/>
          </a:xfrm>
        </p:spPr>
        <p:txBody>
          <a:bodyPr>
            <a:normAutofit fontScale="90000"/>
          </a:bodyPr>
          <a:lstStyle/>
          <a:p>
            <a:r>
              <a:rPr lang="en-US" b="1" dirty="0" smtClean="0"/>
              <a:t>SGD with momentum</a:t>
            </a:r>
            <a:endParaRPr lang="en-US" dirty="0"/>
          </a:p>
        </p:txBody>
      </p:sp>
      <p:sp>
        <p:nvSpPr>
          <p:cNvPr id="3" name="Content Placeholder 2"/>
          <p:cNvSpPr>
            <a:spLocks noGrp="1"/>
          </p:cNvSpPr>
          <p:nvPr>
            <p:ph idx="1"/>
          </p:nvPr>
        </p:nvSpPr>
        <p:spPr>
          <a:xfrm>
            <a:off x="304800" y="990600"/>
            <a:ext cx="8610600" cy="5486400"/>
          </a:xfrm>
        </p:spPr>
        <p:txBody>
          <a:bodyPr>
            <a:normAutofit lnSpcReduction="10000"/>
          </a:bodyPr>
          <a:lstStyle/>
          <a:p>
            <a:pPr>
              <a:lnSpc>
                <a:spcPct val="150000"/>
              </a:lnSpc>
              <a:buNone/>
            </a:pPr>
            <a:r>
              <a:rPr lang="en-US" sz="2800" b="1" dirty="0" smtClean="0"/>
              <a:t>Advantages of SGD with momentum</a:t>
            </a:r>
            <a:endParaRPr lang="en-US" sz="2800" dirty="0" smtClean="0"/>
          </a:p>
          <a:p>
            <a:pPr>
              <a:lnSpc>
                <a:spcPct val="150000"/>
              </a:lnSpc>
            </a:pPr>
            <a:r>
              <a:rPr lang="en-US" sz="2800" dirty="0" smtClean="0"/>
              <a:t>Momentum helps to reduce the noise.</a:t>
            </a:r>
          </a:p>
          <a:p>
            <a:pPr>
              <a:lnSpc>
                <a:spcPct val="150000"/>
              </a:lnSpc>
            </a:pPr>
            <a:r>
              <a:rPr lang="en-US" sz="2800" dirty="0" smtClean="0"/>
              <a:t>It can help to reduce oscillations and improve convergence.</a:t>
            </a:r>
          </a:p>
          <a:p>
            <a:pPr>
              <a:lnSpc>
                <a:spcPct val="150000"/>
              </a:lnSpc>
              <a:buNone/>
            </a:pPr>
            <a:r>
              <a:rPr lang="en-US" sz="2800" b="1" dirty="0" smtClean="0"/>
              <a:t>Disadvantage of SGD with momentum</a:t>
            </a:r>
            <a:endParaRPr lang="en-US" sz="2800" dirty="0" smtClean="0"/>
          </a:p>
          <a:p>
            <a:pPr>
              <a:lnSpc>
                <a:spcPct val="150000"/>
              </a:lnSpc>
            </a:pPr>
            <a:r>
              <a:rPr lang="en-US" sz="2800" dirty="0" smtClean="0"/>
              <a:t>Requires tuning of the momentum </a:t>
            </a:r>
            <a:r>
              <a:rPr lang="en-US" sz="2800" dirty="0" err="1" smtClean="0"/>
              <a:t>hyperparameter</a:t>
            </a:r>
            <a:r>
              <a:rPr lang="en-US" sz="2800" dirty="0" smtClean="0"/>
              <a:t>.</a:t>
            </a:r>
          </a:p>
          <a:p>
            <a:pPr>
              <a:lnSpc>
                <a:spcPct val="150000"/>
              </a:lnSpc>
            </a:pPr>
            <a:r>
              <a:rPr lang="en-US" sz="2800" dirty="0" smtClean="0"/>
              <a:t>Can overshoot good solutions and settle for suboptimal ones if the momentum is too high.</a:t>
            </a:r>
          </a:p>
          <a:p>
            <a:pPr>
              <a:lnSpc>
                <a:spcPct val="150000"/>
              </a:lnSpc>
            </a:pPr>
            <a:endParaRPr lang="en-US" sz="2800" dirty="0" smtClean="0"/>
          </a:p>
          <a:p>
            <a:pPr>
              <a:lnSpc>
                <a:spcPct val="150000"/>
              </a:lnSpc>
              <a:buNone/>
            </a:pPr>
            <a:endParaRPr lang="en-US" sz="24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3060"/>
            <a:ext cx="7924800" cy="608940"/>
          </a:xfrm>
        </p:spPr>
        <p:txBody>
          <a:bodyPr>
            <a:noAutofit/>
          </a:bodyPr>
          <a:lstStyle/>
          <a:p>
            <a:r>
              <a:rPr lang="en-US" sz="3600" b="1" dirty="0" err="1" smtClean="0"/>
              <a:t>Adagrad</a:t>
            </a:r>
            <a:r>
              <a:rPr lang="en-US" sz="3600" b="1" dirty="0" smtClean="0"/>
              <a:t> (Adaptive Gradient Descent)</a:t>
            </a:r>
            <a:endParaRPr lang="en-US" sz="3600" b="1" dirty="0"/>
          </a:p>
        </p:txBody>
      </p:sp>
      <p:sp>
        <p:nvSpPr>
          <p:cNvPr id="3" name="Content Placeholder 2"/>
          <p:cNvSpPr>
            <a:spLocks noGrp="1"/>
          </p:cNvSpPr>
          <p:nvPr>
            <p:ph idx="1"/>
          </p:nvPr>
        </p:nvSpPr>
        <p:spPr>
          <a:xfrm>
            <a:off x="228600" y="685801"/>
            <a:ext cx="8802383" cy="5943600"/>
          </a:xfrm>
        </p:spPr>
        <p:txBody>
          <a:bodyPr>
            <a:normAutofit/>
          </a:bodyPr>
          <a:lstStyle/>
          <a:p>
            <a:pPr algn="just">
              <a:lnSpc>
                <a:spcPct val="150000"/>
              </a:lnSpc>
            </a:pPr>
            <a:r>
              <a:rPr lang="en-US" sz="2800" dirty="0" err="1" smtClean="0"/>
              <a:t>Adagrad</a:t>
            </a:r>
            <a:r>
              <a:rPr lang="en-US" sz="2800" dirty="0" smtClean="0"/>
              <a:t> is an optimization algorithm that </a:t>
            </a:r>
            <a:r>
              <a:rPr lang="en-US" sz="2800" b="1" dirty="0" smtClean="0"/>
              <a:t>uses an adaptive learning rate per parameter.</a:t>
            </a:r>
            <a:endParaRPr lang="en-US" sz="2800" dirty="0" smtClean="0"/>
          </a:p>
          <a:p>
            <a:pPr algn="just">
              <a:lnSpc>
                <a:spcPct val="150000"/>
              </a:lnSpc>
            </a:pPr>
            <a:r>
              <a:rPr lang="en-US" sz="2800" dirty="0" smtClean="0"/>
              <a:t>The learning rate is updated based on the historical gradient information so that parameters that receive many updates have a lower learning rate, and parameters that receive fewer updates have a larger learning rate. </a:t>
            </a: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276"/>
            <a:ext cx="7924800" cy="608940"/>
          </a:xfrm>
        </p:spPr>
        <p:txBody>
          <a:bodyPr>
            <a:noAutofit/>
          </a:bodyPr>
          <a:lstStyle/>
          <a:p>
            <a:r>
              <a:rPr lang="en-US" sz="3600" dirty="0" err="1" smtClean="0"/>
              <a:t>Adagrad</a:t>
            </a:r>
            <a:r>
              <a:rPr lang="en-US" sz="3600" dirty="0" smtClean="0"/>
              <a:t> (Adaptive Gradient Descent)</a:t>
            </a:r>
            <a:endParaRPr lang="en-US" sz="3600" dirty="0"/>
          </a:p>
        </p:txBody>
      </p:sp>
      <p:sp>
        <p:nvSpPr>
          <p:cNvPr id="3" name="Content Placeholder 2"/>
          <p:cNvSpPr>
            <a:spLocks noGrp="1"/>
          </p:cNvSpPr>
          <p:nvPr>
            <p:ph idx="1"/>
          </p:nvPr>
        </p:nvSpPr>
        <p:spPr>
          <a:xfrm>
            <a:off x="304800" y="493161"/>
            <a:ext cx="8726183" cy="6136240"/>
          </a:xfrm>
        </p:spPr>
        <p:txBody>
          <a:bodyPr>
            <a:normAutofit/>
          </a:bodyPr>
          <a:lstStyle/>
          <a:p>
            <a:pPr algn="just">
              <a:lnSpc>
                <a:spcPct val="150000"/>
              </a:lnSpc>
            </a:pPr>
            <a:r>
              <a:rPr lang="en-US" sz="2800" dirty="0" smtClean="0"/>
              <a:t>The </a:t>
            </a:r>
            <a:r>
              <a:rPr lang="en-US" sz="2800" dirty="0" err="1" smtClean="0"/>
              <a:t>Adagrad</a:t>
            </a:r>
            <a:r>
              <a:rPr lang="en-US" sz="2800" dirty="0" smtClean="0"/>
              <a:t> algorithm uses the below formulas..</a:t>
            </a:r>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r>
              <a:rPr lang="en-US" sz="2400" dirty="0" smtClean="0"/>
              <a:t>In the above </a:t>
            </a:r>
            <a:r>
              <a:rPr lang="en-US" sz="2400" dirty="0" err="1" smtClean="0"/>
              <a:t>Adagrad</a:t>
            </a:r>
            <a:r>
              <a:rPr lang="en-US" sz="2400" dirty="0" smtClean="0"/>
              <a:t> optimizer equation, the learning rate has been modified in such a way that it will automatically decrease because the summation of the previous gradient square will always keep on increasing after every time step.</a:t>
            </a:r>
          </a:p>
          <a:p>
            <a:pPr algn="just">
              <a:lnSpc>
                <a:spcPct val="150000"/>
              </a:lnSpc>
            </a:pPr>
            <a:endParaRPr lang="en-US" sz="2400" dirty="0"/>
          </a:p>
        </p:txBody>
      </p:sp>
      <p:pic>
        <p:nvPicPr>
          <p:cNvPr id="2057" name="Picture 9"/>
          <p:cNvPicPr>
            <a:picLocks noChangeAspect="1" noChangeArrowheads="1"/>
          </p:cNvPicPr>
          <p:nvPr/>
        </p:nvPicPr>
        <p:blipFill>
          <a:blip r:embed="rId2"/>
          <a:srcRect/>
          <a:stretch>
            <a:fillRect/>
          </a:stretch>
        </p:blipFill>
        <p:spPr bwMode="auto">
          <a:xfrm>
            <a:off x="789385" y="1295400"/>
            <a:ext cx="7592615"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924800" cy="608940"/>
          </a:xfrm>
        </p:spPr>
        <p:txBody>
          <a:bodyPr>
            <a:noAutofit/>
          </a:bodyPr>
          <a:lstStyle/>
          <a:p>
            <a:r>
              <a:rPr lang="en-US" sz="3600" dirty="0" err="1" smtClean="0"/>
              <a:t>Adagrad</a:t>
            </a:r>
            <a:r>
              <a:rPr lang="en-US" sz="3600" dirty="0" smtClean="0"/>
              <a:t> (Adaptive Gradient Descent)</a:t>
            </a:r>
            <a:endParaRPr lang="en-US" sz="3600" dirty="0"/>
          </a:p>
        </p:txBody>
      </p:sp>
      <p:sp>
        <p:nvSpPr>
          <p:cNvPr id="3" name="Content Placeholder 2"/>
          <p:cNvSpPr>
            <a:spLocks noGrp="1"/>
          </p:cNvSpPr>
          <p:nvPr>
            <p:ph idx="1"/>
          </p:nvPr>
        </p:nvSpPr>
        <p:spPr>
          <a:xfrm>
            <a:off x="228600" y="990600"/>
            <a:ext cx="8802383" cy="4952999"/>
          </a:xfrm>
        </p:spPr>
        <p:txBody>
          <a:bodyPr>
            <a:normAutofit fontScale="92500" lnSpcReduction="10000"/>
          </a:bodyPr>
          <a:lstStyle/>
          <a:p>
            <a:pPr>
              <a:lnSpc>
                <a:spcPct val="150000"/>
              </a:lnSpc>
              <a:buNone/>
            </a:pPr>
            <a:r>
              <a:rPr lang="en-US" sz="2800" b="1" dirty="0" smtClean="0"/>
              <a:t>Advantages:</a:t>
            </a:r>
            <a:endParaRPr lang="en-US" sz="2800" dirty="0" smtClean="0"/>
          </a:p>
          <a:p>
            <a:pPr>
              <a:lnSpc>
                <a:spcPct val="150000"/>
              </a:lnSpc>
            </a:pPr>
            <a:r>
              <a:rPr lang="en-US" sz="2800" dirty="0" smtClean="0"/>
              <a:t>It can work well with sparse data.</a:t>
            </a:r>
          </a:p>
          <a:p>
            <a:pPr>
              <a:lnSpc>
                <a:spcPct val="150000"/>
              </a:lnSpc>
            </a:pPr>
            <a:r>
              <a:rPr lang="en-US" sz="2800" dirty="0" smtClean="0"/>
              <a:t>Automatically adjusts learning rates based on parameter updates.</a:t>
            </a:r>
          </a:p>
          <a:p>
            <a:pPr>
              <a:lnSpc>
                <a:spcPct val="150000"/>
              </a:lnSpc>
              <a:buNone/>
            </a:pPr>
            <a:r>
              <a:rPr lang="en-US" sz="2800" b="1" dirty="0" smtClean="0"/>
              <a:t>Disadvantages:</a:t>
            </a:r>
            <a:endParaRPr lang="en-US" sz="2800" dirty="0" smtClean="0"/>
          </a:p>
          <a:p>
            <a:pPr>
              <a:lnSpc>
                <a:spcPct val="150000"/>
              </a:lnSpc>
            </a:pPr>
            <a:r>
              <a:rPr lang="en-US" sz="2800" dirty="0" smtClean="0"/>
              <a:t>Can converge too slowly for some problems.</a:t>
            </a:r>
          </a:p>
          <a:p>
            <a:pPr>
              <a:lnSpc>
                <a:spcPct val="150000"/>
              </a:lnSpc>
            </a:pPr>
            <a:r>
              <a:rPr lang="en-US" sz="2800" dirty="0" smtClean="0"/>
              <a:t>Can stop learning altogether if the learning rates become too small.</a:t>
            </a:r>
            <a:endParaRPr lang="en-US" sz="28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860"/>
            <a:ext cx="7512978" cy="608940"/>
          </a:xfrm>
        </p:spPr>
        <p:txBody>
          <a:bodyPr>
            <a:normAutofit fontScale="90000"/>
          </a:bodyPr>
          <a:lstStyle/>
          <a:p>
            <a:r>
              <a:rPr lang="en-US" b="1" dirty="0" err="1" smtClean="0"/>
              <a:t>Adadelta</a:t>
            </a:r>
            <a:r>
              <a:rPr lang="en-US" b="1" dirty="0" smtClean="0"/>
              <a:t> </a:t>
            </a:r>
            <a:endParaRPr lang="en-US" b="1" dirty="0"/>
          </a:p>
        </p:txBody>
      </p:sp>
      <p:sp>
        <p:nvSpPr>
          <p:cNvPr id="3" name="Content Placeholder 2"/>
          <p:cNvSpPr>
            <a:spLocks noGrp="1"/>
          </p:cNvSpPr>
          <p:nvPr>
            <p:ph idx="1"/>
          </p:nvPr>
        </p:nvSpPr>
        <p:spPr>
          <a:xfrm>
            <a:off x="228601" y="650037"/>
            <a:ext cx="8534400" cy="5956247"/>
          </a:xfrm>
        </p:spPr>
        <p:txBody>
          <a:bodyPr>
            <a:normAutofit fontScale="92500" lnSpcReduction="10000"/>
          </a:bodyPr>
          <a:lstStyle/>
          <a:p>
            <a:pPr marL="339725" indent="-287338" algn="just">
              <a:lnSpc>
                <a:spcPct val="150000"/>
              </a:lnSpc>
            </a:pPr>
            <a:r>
              <a:rPr lang="en-US" sz="2800" dirty="0" smtClean="0"/>
              <a:t>It is an extension of </a:t>
            </a:r>
            <a:r>
              <a:rPr lang="en-US" sz="2800" b="1" dirty="0" err="1" smtClean="0"/>
              <a:t>AdaGrad</a:t>
            </a:r>
            <a:r>
              <a:rPr lang="en-US" sz="2800" dirty="0" smtClean="0"/>
              <a:t> which tends to remove the </a:t>
            </a:r>
            <a:r>
              <a:rPr lang="en-US" sz="2800" i="1" dirty="0" smtClean="0"/>
              <a:t>decaying learning Rate</a:t>
            </a:r>
            <a:r>
              <a:rPr lang="en-US" sz="2800" dirty="0" smtClean="0"/>
              <a:t> problem of it. </a:t>
            </a:r>
          </a:p>
          <a:p>
            <a:pPr marL="339725" indent="-287338" algn="just">
              <a:lnSpc>
                <a:spcPct val="150000"/>
              </a:lnSpc>
            </a:pPr>
            <a:r>
              <a:rPr lang="en-US" sz="2800" dirty="0" smtClean="0"/>
              <a:t>It uses an </a:t>
            </a:r>
            <a:r>
              <a:rPr lang="en-US" sz="2800" b="1" dirty="0" smtClean="0"/>
              <a:t>exponentially decaying average</a:t>
            </a:r>
            <a:r>
              <a:rPr lang="en-US" sz="2800" dirty="0" smtClean="0"/>
              <a:t> of the gradients and the squares of the gradients. Instead of accumulating all previously squared gradients, </a:t>
            </a:r>
            <a:r>
              <a:rPr lang="en-US" sz="2800" b="1" i="1" dirty="0" err="1" smtClean="0"/>
              <a:t>Adadelta</a:t>
            </a:r>
            <a:r>
              <a:rPr lang="en-US" sz="2800" dirty="0" smtClean="0"/>
              <a:t> limits the window of accumulated past gradients to some fixed size </a:t>
            </a:r>
            <a:r>
              <a:rPr lang="en-US" sz="2800" b="1" dirty="0" smtClean="0"/>
              <a:t>w</a:t>
            </a:r>
            <a:r>
              <a:rPr lang="en-US" sz="2800" dirty="0" smtClean="0"/>
              <a:t>. For example, computing the squared gradient of the past 10 gradients and average out. </a:t>
            </a:r>
          </a:p>
          <a:p>
            <a:pPr marL="339725" indent="-287338" algn="just">
              <a:lnSpc>
                <a:spcPct val="150000"/>
              </a:lnSpc>
            </a:pPr>
            <a:r>
              <a:rPr lang="en-US" sz="2800" dirty="0" smtClean="0"/>
              <a:t>The formula for the new weight remains the same as in </a:t>
            </a:r>
            <a:r>
              <a:rPr lang="en-US" sz="2800" dirty="0" err="1" smtClean="0"/>
              <a:t>Adagrad</a:t>
            </a:r>
            <a:endParaRPr lang="en-US" sz="28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3564"/>
            <a:ext cx="6096000" cy="608940"/>
          </a:xfrm>
        </p:spPr>
        <p:txBody>
          <a:bodyPr>
            <a:normAutofit fontScale="90000"/>
          </a:bodyPr>
          <a:lstStyle/>
          <a:p>
            <a:r>
              <a:rPr lang="en-US" b="1" dirty="0" err="1" smtClean="0"/>
              <a:t>Adadelta</a:t>
            </a:r>
            <a:r>
              <a:rPr lang="en-US" b="1" dirty="0" smtClean="0"/>
              <a:t> </a:t>
            </a:r>
            <a:endParaRPr lang="en-US" b="1" dirty="0"/>
          </a:p>
        </p:txBody>
      </p:sp>
      <p:sp>
        <p:nvSpPr>
          <p:cNvPr id="3" name="Content Placeholder 2"/>
          <p:cNvSpPr>
            <a:spLocks noGrp="1"/>
          </p:cNvSpPr>
          <p:nvPr>
            <p:ph idx="1"/>
          </p:nvPr>
        </p:nvSpPr>
        <p:spPr>
          <a:xfrm>
            <a:off x="304800" y="742503"/>
            <a:ext cx="8726183" cy="5956247"/>
          </a:xfrm>
        </p:spPr>
        <p:txBody>
          <a:bodyPr>
            <a:normAutofit/>
          </a:bodyPr>
          <a:lstStyle/>
          <a:p>
            <a:pPr algn="just">
              <a:lnSpc>
                <a:spcPct val="150000"/>
              </a:lnSpc>
            </a:pPr>
            <a:r>
              <a:rPr lang="en-US" sz="2400" dirty="0" smtClean="0"/>
              <a:t>The Learning rate  is calculated using the formula,</a:t>
            </a:r>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endParaRPr lang="en-US" sz="2400" dirty="0" smtClean="0"/>
          </a:p>
          <a:p>
            <a:pPr algn="just">
              <a:lnSpc>
                <a:spcPct val="150000"/>
              </a:lnSpc>
            </a:pPr>
            <a:r>
              <a:rPr lang="en-US" sz="2400" dirty="0" smtClean="0"/>
              <a:t>Thus because of the restricting term, the weighted average will increase at a slower rate, making the learning rate to reduce slowly to reach the global minima.</a:t>
            </a:r>
          </a:p>
          <a:p>
            <a:pPr algn="just">
              <a:lnSpc>
                <a:spcPct val="150000"/>
              </a:lnSpc>
            </a:pPr>
            <a:endParaRPr lang="en-US" sz="2400" dirty="0" smtClean="0"/>
          </a:p>
        </p:txBody>
      </p:sp>
      <p:pic>
        <p:nvPicPr>
          <p:cNvPr id="7170" name="Picture 2" descr="https://miro.medium.com/v2/resize:fit:1050/1*0p3vdCLKS1UH2UYARNfqGA.png"/>
          <p:cNvPicPr>
            <a:picLocks noChangeAspect="1" noChangeArrowheads="1"/>
          </p:cNvPicPr>
          <p:nvPr/>
        </p:nvPicPr>
        <p:blipFill>
          <a:blip r:embed="rId2"/>
          <a:srcRect/>
          <a:stretch>
            <a:fillRect/>
          </a:stretch>
        </p:blipFill>
        <p:spPr bwMode="auto">
          <a:xfrm>
            <a:off x="381000" y="1676400"/>
            <a:ext cx="8440421" cy="213360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3564"/>
            <a:ext cx="6096000" cy="608940"/>
          </a:xfrm>
        </p:spPr>
        <p:txBody>
          <a:bodyPr>
            <a:normAutofit fontScale="90000"/>
          </a:bodyPr>
          <a:lstStyle/>
          <a:p>
            <a:r>
              <a:rPr lang="en-US" b="1" dirty="0" err="1" smtClean="0"/>
              <a:t>Adadelta</a:t>
            </a:r>
            <a:r>
              <a:rPr lang="en-US" b="1" dirty="0" smtClean="0"/>
              <a:t> </a:t>
            </a:r>
            <a:endParaRPr lang="en-US" b="1" dirty="0"/>
          </a:p>
        </p:txBody>
      </p:sp>
      <p:sp>
        <p:nvSpPr>
          <p:cNvPr id="3" name="Content Placeholder 2"/>
          <p:cNvSpPr>
            <a:spLocks noGrp="1"/>
          </p:cNvSpPr>
          <p:nvPr>
            <p:ph idx="1"/>
          </p:nvPr>
        </p:nvSpPr>
        <p:spPr>
          <a:xfrm>
            <a:off x="304800" y="742503"/>
            <a:ext cx="8726183" cy="5956247"/>
          </a:xfrm>
        </p:spPr>
        <p:txBody>
          <a:bodyPr>
            <a:normAutofit/>
          </a:bodyPr>
          <a:lstStyle/>
          <a:p>
            <a:pPr>
              <a:lnSpc>
                <a:spcPct val="150000"/>
              </a:lnSpc>
              <a:buNone/>
            </a:pPr>
            <a:r>
              <a:rPr lang="en-US" sz="2400" b="1" dirty="0" smtClean="0"/>
              <a:t>Advantages:</a:t>
            </a:r>
            <a:endParaRPr lang="en-US" sz="2400" dirty="0" smtClean="0"/>
          </a:p>
          <a:p>
            <a:pPr>
              <a:lnSpc>
                <a:spcPct val="150000"/>
              </a:lnSpc>
            </a:pPr>
            <a:r>
              <a:rPr lang="en-US" sz="2400" dirty="0" smtClean="0"/>
              <a:t>Can work well with sparse data.</a:t>
            </a:r>
          </a:p>
          <a:p>
            <a:pPr>
              <a:lnSpc>
                <a:spcPct val="150000"/>
              </a:lnSpc>
            </a:pPr>
            <a:r>
              <a:rPr lang="en-US" sz="2400" dirty="0" smtClean="0"/>
              <a:t>Automatically adjusts learning rates based on parameter updates.</a:t>
            </a:r>
          </a:p>
          <a:p>
            <a:pPr>
              <a:lnSpc>
                <a:spcPct val="150000"/>
              </a:lnSpc>
              <a:buNone/>
            </a:pPr>
            <a:r>
              <a:rPr lang="en-US" sz="2400" b="1" dirty="0" smtClean="0"/>
              <a:t>Disadvantages:</a:t>
            </a:r>
            <a:endParaRPr lang="en-US" sz="2400" dirty="0" smtClean="0"/>
          </a:p>
          <a:p>
            <a:pPr>
              <a:lnSpc>
                <a:spcPct val="150000"/>
              </a:lnSpc>
            </a:pPr>
            <a:r>
              <a:rPr lang="en-US" sz="2400" dirty="0" smtClean="0"/>
              <a:t>Can converge too slowly for some problems.</a:t>
            </a:r>
          </a:p>
          <a:p>
            <a:pPr>
              <a:lnSpc>
                <a:spcPct val="150000"/>
              </a:lnSpc>
            </a:pPr>
            <a:r>
              <a:rPr lang="en-US" sz="2400" dirty="0" smtClean="0"/>
              <a:t>Can stop learning altogether if the learning rates become too small.</a:t>
            </a:r>
          </a:p>
          <a:p>
            <a:pPr algn="just">
              <a:lnSpc>
                <a:spcPct val="150000"/>
              </a:lnSpc>
              <a:buNone/>
            </a:pPr>
            <a:endParaRPr lang="en-US" sz="2400" dirty="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3541"/>
            <a:ext cx="8610600" cy="680859"/>
          </a:xfrm>
        </p:spPr>
        <p:txBody>
          <a:bodyPr>
            <a:noAutofit/>
          </a:bodyPr>
          <a:lstStyle/>
          <a:p>
            <a:r>
              <a:rPr lang="en-US" sz="3600" b="1" dirty="0" err="1" smtClean="0"/>
              <a:t>RMSprop</a:t>
            </a:r>
            <a:r>
              <a:rPr lang="en-US" sz="3600" b="1" dirty="0" smtClean="0"/>
              <a:t> (Root Mean Square Propagation)</a:t>
            </a:r>
            <a:br>
              <a:rPr lang="en-US" sz="3600" b="1" dirty="0" smtClean="0"/>
            </a:br>
            <a:endParaRPr lang="en-US" sz="3600" b="1" dirty="0"/>
          </a:p>
        </p:txBody>
      </p:sp>
      <p:sp>
        <p:nvSpPr>
          <p:cNvPr id="3" name="Content Placeholder 2"/>
          <p:cNvSpPr>
            <a:spLocks noGrp="1"/>
          </p:cNvSpPr>
          <p:nvPr>
            <p:ph idx="1"/>
          </p:nvPr>
        </p:nvSpPr>
        <p:spPr>
          <a:xfrm>
            <a:off x="152400" y="685800"/>
            <a:ext cx="8755294" cy="5982128"/>
          </a:xfrm>
        </p:spPr>
        <p:txBody>
          <a:bodyPr>
            <a:normAutofit/>
          </a:bodyPr>
          <a:lstStyle/>
          <a:p>
            <a:pPr algn="just">
              <a:lnSpc>
                <a:spcPct val="160000"/>
              </a:lnSpc>
            </a:pPr>
            <a:r>
              <a:rPr lang="en-US" sz="2800" dirty="0" smtClean="0"/>
              <a:t>RMS-Prop is a special version of </a:t>
            </a:r>
            <a:r>
              <a:rPr lang="en-US" sz="2800" dirty="0" err="1" smtClean="0"/>
              <a:t>Adagrad</a:t>
            </a:r>
            <a:r>
              <a:rPr lang="en-US" sz="2800" dirty="0" smtClean="0"/>
              <a:t> in which the learning rate is an exponential average of the gradients instead of the cumulative sum of squared gradients. This helps to reduce the monotonic learning rate decay of </a:t>
            </a:r>
            <a:r>
              <a:rPr lang="en-US" sz="2800" dirty="0" err="1" smtClean="0"/>
              <a:t>Adagrad</a:t>
            </a:r>
            <a:r>
              <a:rPr lang="en-US" sz="2800" dirty="0" smtClean="0"/>
              <a:t> and improve convergence</a:t>
            </a:r>
            <a:endParaRPr lang="en-US" sz="3000" dirty="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3541"/>
            <a:ext cx="8610600" cy="680859"/>
          </a:xfrm>
        </p:spPr>
        <p:txBody>
          <a:bodyPr>
            <a:noAutofit/>
          </a:bodyPr>
          <a:lstStyle/>
          <a:p>
            <a:r>
              <a:rPr lang="en-US" sz="3600" b="1" dirty="0" err="1" smtClean="0"/>
              <a:t>RMSprop</a:t>
            </a:r>
            <a:r>
              <a:rPr lang="en-US" sz="3600" b="1" dirty="0" smtClean="0"/>
              <a:t> (Root Mean Square Propagation)</a:t>
            </a:r>
            <a:br>
              <a:rPr lang="en-US" sz="3600" b="1" dirty="0" smtClean="0"/>
            </a:br>
            <a:endParaRPr lang="en-US" sz="3600" b="1" dirty="0"/>
          </a:p>
        </p:txBody>
      </p:sp>
      <p:sp>
        <p:nvSpPr>
          <p:cNvPr id="3" name="Content Placeholder 2"/>
          <p:cNvSpPr>
            <a:spLocks noGrp="1"/>
          </p:cNvSpPr>
          <p:nvPr>
            <p:ph idx="1"/>
          </p:nvPr>
        </p:nvSpPr>
        <p:spPr>
          <a:xfrm>
            <a:off x="152400" y="685800"/>
            <a:ext cx="8755294" cy="5982128"/>
          </a:xfrm>
        </p:spPr>
        <p:txBody>
          <a:bodyPr>
            <a:normAutofit/>
          </a:bodyPr>
          <a:lstStyle/>
          <a:p>
            <a:pPr>
              <a:buNone/>
            </a:pPr>
            <a:r>
              <a:rPr lang="en-US" sz="2800" b="1" dirty="0" smtClean="0"/>
              <a:t>Advantages:</a:t>
            </a:r>
            <a:endParaRPr lang="en-US" sz="2800" dirty="0" smtClean="0"/>
          </a:p>
          <a:p>
            <a:r>
              <a:rPr lang="en-US" sz="2800" dirty="0" smtClean="0"/>
              <a:t>It can work well with sparse data.</a:t>
            </a:r>
          </a:p>
          <a:p>
            <a:r>
              <a:rPr lang="en-US" sz="2800" dirty="0" smtClean="0"/>
              <a:t>Automatically adjusts learning rates based on parameter updates.</a:t>
            </a:r>
          </a:p>
          <a:p>
            <a:r>
              <a:rPr lang="en-US" sz="2800" dirty="0" smtClean="0"/>
              <a:t>Can converge faster than </a:t>
            </a:r>
            <a:r>
              <a:rPr lang="en-US" sz="2800" dirty="0" err="1" smtClean="0"/>
              <a:t>Adagrad</a:t>
            </a:r>
            <a:r>
              <a:rPr lang="en-US" sz="2800" dirty="0" smtClean="0"/>
              <a:t>.</a:t>
            </a:r>
          </a:p>
          <a:p>
            <a:pPr>
              <a:buNone/>
            </a:pPr>
            <a:r>
              <a:rPr lang="en-US" sz="2800" b="1" dirty="0" smtClean="0"/>
              <a:t>Disadvantages:</a:t>
            </a:r>
            <a:endParaRPr lang="en-US" sz="2800" dirty="0" smtClean="0"/>
          </a:p>
          <a:p>
            <a:r>
              <a:rPr lang="en-US" sz="2800" dirty="0" smtClean="0"/>
              <a:t>It can still converge too slowly for some problems.</a:t>
            </a:r>
          </a:p>
          <a:p>
            <a:r>
              <a:rPr lang="en-US" sz="2800" dirty="0" smtClean="0"/>
              <a:t>Requires tuning of the decay rate </a:t>
            </a:r>
            <a:r>
              <a:rPr lang="en-US" sz="2800" dirty="0" err="1" smtClean="0"/>
              <a:t>hyperparameter</a:t>
            </a:r>
            <a:r>
              <a:rPr lang="en-US" sz="2800" dirty="0" smtClean="0"/>
              <a:t>.</a:t>
            </a: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747713" y="1133475"/>
            <a:ext cx="7648575" cy="4591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399" cy="616646"/>
          </a:xfrm>
        </p:spPr>
        <p:txBody>
          <a:bodyPr>
            <a:normAutofit fontScale="90000"/>
          </a:bodyPr>
          <a:lstStyle/>
          <a:p>
            <a:r>
              <a:rPr lang="en-US" sz="4000" b="1" dirty="0" smtClean="0"/>
              <a:t>Adam</a:t>
            </a:r>
            <a:r>
              <a:rPr lang="en-US" b="1" dirty="0" smtClean="0"/>
              <a:t> (Adaptive Moment Estimation)</a:t>
            </a:r>
            <a:endParaRPr lang="en-US" b="1" dirty="0"/>
          </a:p>
        </p:txBody>
      </p:sp>
      <p:sp>
        <p:nvSpPr>
          <p:cNvPr id="3" name="Content Placeholder 2"/>
          <p:cNvSpPr>
            <a:spLocks noGrp="1"/>
          </p:cNvSpPr>
          <p:nvPr>
            <p:ph idx="1"/>
          </p:nvPr>
        </p:nvSpPr>
        <p:spPr>
          <a:xfrm>
            <a:off x="228600" y="996594"/>
            <a:ext cx="8686800" cy="5671334"/>
          </a:xfrm>
        </p:spPr>
        <p:txBody>
          <a:bodyPr>
            <a:normAutofit/>
          </a:bodyPr>
          <a:lstStyle/>
          <a:p>
            <a:pPr algn="just">
              <a:lnSpc>
                <a:spcPct val="150000"/>
              </a:lnSpc>
            </a:pPr>
            <a:r>
              <a:rPr lang="en-US" sz="2800" dirty="0" smtClean="0"/>
              <a:t>Adam optimizer is one of the most popular optimization algorithm. </a:t>
            </a:r>
          </a:p>
          <a:p>
            <a:pPr algn="just">
              <a:lnSpc>
                <a:spcPct val="150000"/>
              </a:lnSpc>
            </a:pPr>
            <a:r>
              <a:rPr lang="en-US" sz="2800" dirty="0" smtClean="0"/>
              <a:t>It is a method that computes adaptive learning rates for each parameter. It stores both the decaying average of the past gradients , similar to momentum and also the decaying average of the past squared gradients , similar to RMS-Prop and </a:t>
            </a:r>
            <a:r>
              <a:rPr lang="en-US" sz="2800" dirty="0" err="1" smtClean="0"/>
              <a:t>Adadelta</a:t>
            </a:r>
            <a:r>
              <a:rPr lang="en-US" sz="2800" dirty="0" smtClean="0"/>
              <a:t>. Thus, it combines the advantages of both the methods.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9496"/>
            <a:ext cx="7467600" cy="742504"/>
          </a:xfrm>
        </p:spPr>
        <p:txBody>
          <a:bodyPr>
            <a:normAutofit fontScale="90000"/>
          </a:bodyPr>
          <a:lstStyle/>
          <a:p>
            <a:r>
              <a:rPr lang="en-US" dirty="0" smtClean="0"/>
              <a:t>Adam</a:t>
            </a:r>
            <a:endParaRPr lang="en-US" dirty="0"/>
          </a:p>
        </p:txBody>
      </p:sp>
      <p:sp>
        <p:nvSpPr>
          <p:cNvPr id="3" name="Content Placeholder 2"/>
          <p:cNvSpPr>
            <a:spLocks noGrp="1"/>
          </p:cNvSpPr>
          <p:nvPr>
            <p:ph idx="1"/>
          </p:nvPr>
        </p:nvSpPr>
        <p:spPr>
          <a:xfrm>
            <a:off x="152400" y="838200"/>
            <a:ext cx="8610600" cy="5287963"/>
          </a:xfrm>
        </p:spPr>
        <p:txBody>
          <a:bodyPr>
            <a:normAutofit/>
          </a:bodyPr>
          <a:lstStyle/>
          <a:p>
            <a:r>
              <a:rPr lang="en-US" sz="2400" dirty="0" smtClean="0"/>
              <a:t>Exponential Weighted Averages for past gradients</a:t>
            </a:r>
          </a:p>
          <a:p>
            <a:endParaRPr lang="en-US" sz="2400" dirty="0" smtClean="0"/>
          </a:p>
          <a:p>
            <a:endParaRPr lang="en-US" dirty="0" smtClean="0"/>
          </a:p>
          <a:p>
            <a:endParaRPr lang="en-US" dirty="0" smtClean="0"/>
          </a:p>
          <a:p>
            <a:endParaRPr lang="en-US" dirty="0" smtClean="0"/>
          </a:p>
          <a:p>
            <a:pPr>
              <a:buNone/>
            </a:pPr>
            <a:endParaRPr lang="en-US" sz="500" dirty="0" smtClean="0"/>
          </a:p>
          <a:p>
            <a:r>
              <a:rPr lang="en-US" sz="2400" dirty="0" smtClean="0"/>
              <a:t>Exponential Weighted Averages for past squared gradients</a:t>
            </a:r>
          </a:p>
          <a:p>
            <a:pPr>
              <a:buNone/>
            </a:pPr>
            <a:endParaRPr lang="en-US" dirty="0"/>
          </a:p>
        </p:txBody>
      </p:sp>
      <p:pic>
        <p:nvPicPr>
          <p:cNvPr id="4100" name="Picture 4" descr="https://miro.medium.com/v2/resize:fit:1050/1*WqnwYAOMgzpA519uGe_g6w.png"/>
          <p:cNvPicPr>
            <a:picLocks noChangeAspect="1" noChangeArrowheads="1"/>
          </p:cNvPicPr>
          <p:nvPr/>
        </p:nvPicPr>
        <p:blipFill>
          <a:blip r:embed="rId2"/>
          <a:srcRect/>
          <a:stretch>
            <a:fillRect/>
          </a:stretch>
        </p:blipFill>
        <p:spPr bwMode="auto">
          <a:xfrm>
            <a:off x="609600" y="1447800"/>
            <a:ext cx="7743076" cy="2000251"/>
          </a:xfrm>
          <a:prstGeom prst="rect">
            <a:avLst/>
          </a:prstGeom>
          <a:noFill/>
        </p:spPr>
      </p:pic>
      <p:pic>
        <p:nvPicPr>
          <p:cNvPr id="4102" name="Picture 6" descr="https://miro.medium.com/v2/resize:fit:1050/1*Fo4YSn5iy4GcIKBgisn9tA.png"/>
          <p:cNvPicPr>
            <a:picLocks noChangeAspect="1" noChangeArrowheads="1"/>
          </p:cNvPicPr>
          <p:nvPr/>
        </p:nvPicPr>
        <p:blipFill>
          <a:blip r:embed="rId3"/>
          <a:srcRect/>
          <a:stretch>
            <a:fillRect/>
          </a:stretch>
        </p:blipFill>
        <p:spPr bwMode="auto">
          <a:xfrm>
            <a:off x="469184" y="4114800"/>
            <a:ext cx="7836616" cy="1828800"/>
          </a:xfrm>
          <a:prstGeom prst="rect">
            <a:avLst/>
          </a:prstGeom>
          <a:noFill/>
        </p:spPr>
      </p:pic>
      <p:sp>
        <p:nvSpPr>
          <p:cNvPr id="6" name="Rectangle 5"/>
          <p:cNvSpPr/>
          <p:nvPr/>
        </p:nvSpPr>
        <p:spPr>
          <a:xfrm>
            <a:off x="609600" y="6019800"/>
            <a:ext cx="7620000" cy="769441"/>
          </a:xfrm>
          <a:prstGeom prst="rect">
            <a:avLst/>
          </a:prstGeom>
        </p:spPr>
        <p:txBody>
          <a:bodyPr wrap="square">
            <a:spAutoFit/>
          </a:bodyPr>
          <a:lstStyle/>
          <a:p>
            <a:pPr algn="ctr"/>
            <a:r>
              <a:rPr lang="en-US" sz="2200" dirty="0" smtClean="0"/>
              <a:t>Where β and </a:t>
            </a:r>
            <a:r>
              <a:rPr lang="en-US" sz="2200" dirty="0" smtClean="0">
                <a:latin typeface="Franklin Gothic Book"/>
              </a:rPr>
              <a:t>γ</a:t>
            </a:r>
            <a:r>
              <a:rPr lang="en-US" sz="2200" dirty="0" smtClean="0"/>
              <a:t> are the initial restricting parameters for SGD with Momentum and </a:t>
            </a:r>
            <a:r>
              <a:rPr lang="en-US" sz="2200" dirty="0" err="1" smtClean="0"/>
              <a:t>Adadelta</a:t>
            </a:r>
            <a:r>
              <a:rPr lang="en-US" sz="2200" dirty="0" smtClean="0"/>
              <a:t> respectively. </a:t>
            </a:r>
            <a:endParaRPr lang="en-US" sz="22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010400" cy="411162"/>
          </a:xfrm>
        </p:spPr>
        <p:txBody>
          <a:bodyPr>
            <a:normAutofit fontScale="90000"/>
          </a:bodyPr>
          <a:lstStyle/>
          <a:p>
            <a:r>
              <a:rPr lang="en-US" dirty="0" smtClean="0"/>
              <a:t>Adam</a:t>
            </a:r>
            <a:endParaRPr lang="en-US" dirty="0"/>
          </a:p>
        </p:txBody>
      </p:sp>
      <p:sp>
        <p:nvSpPr>
          <p:cNvPr id="3" name="Content Placeholder 2"/>
          <p:cNvSpPr>
            <a:spLocks noGrp="1"/>
          </p:cNvSpPr>
          <p:nvPr>
            <p:ph idx="1"/>
          </p:nvPr>
        </p:nvSpPr>
        <p:spPr>
          <a:xfrm>
            <a:off x="228600" y="533400"/>
            <a:ext cx="8641080" cy="6172200"/>
          </a:xfrm>
        </p:spPr>
        <p:txBody>
          <a:bodyPr>
            <a:normAutofit/>
          </a:bodyPr>
          <a:lstStyle/>
          <a:p>
            <a:r>
              <a:rPr lang="en-US" sz="2400" dirty="0" smtClean="0"/>
              <a:t>Using the previous equation, now the weight and bias updation formula looks like:</a:t>
            </a:r>
          </a:p>
          <a:p>
            <a:endParaRPr lang="en-US" sz="2400" dirty="0" smtClean="0"/>
          </a:p>
          <a:p>
            <a:endParaRPr lang="en-US" sz="2400" dirty="0" smtClean="0"/>
          </a:p>
          <a:p>
            <a:endParaRPr lang="en-US" sz="2400" dirty="0" smtClean="0"/>
          </a:p>
          <a:p>
            <a:endParaRPr lang="en-US" sz="2400" dirty="0" smtClean="0"/>
          </a:p>
          <a:p>
            <a:pPr>
              <a:lnSpc>
                <a:spcPct val="120000"/>
              </a:lnSpc>
              <a:buNone/>
            </a:pPr>
            <a:r>
              <a:rPr lang="en-US" sz="2400" b="1" dirty="0" smtClean="0"/>
              <a:t>Advantages:</a:t>
            </a:r>
            <a:endParaRPr lang="en-US" sz="2400" dirty="0" smtClean="0"/>
          </a:p>
          <a:p>
            <a:pPr>
              <a:lnSpc>
                <a:spcPct val="120000"/>
              </a:lnSpc>
            </a:pPr>
            <a:r>
              <a:rPr lang="en-US" sz="2400" dirty="0" smtClean="0"/>
              <a:t>Can converge faster than other optimization algorithms.</a:t>
            </a:r>
          </a:p>
          <a:p>
            <a:pPr>
              <a:lnSpc>
                <a:spcPct val="120000"/>
              </a:lnSpc>
            </a:pPr>
            <a:r>
              <a:rPr lang="en-US" sz="2400" dirty="0" smtClean="0"/>
              <a:t>Can work well with noisy data.</a:t>
            </a:r>
          </a:p>
          <a:p>
            <a:pPr>
              <a:lnSpc>
                <a:spcPct val="120000"/>
              </a:lnSpc>
              <a:buNone/>
            </a:pPr>
            <a:r>
              <a:rPr lang="en-US" sz="2400" b="1" dirty="0" smtClean="0"/>
              <a:t>Disadvantages:</a:t>
            </a:r>
            <a:endParaRPr lang="en-US" sz="2400" dirty="0" smtClean="0"/>
          </a:p>
          <a:p>
            <a:pPr>
              <a:lnSpc>
                <a:spcPct val="120000"/>
              </a:lnSpc>
            </a:pPr>
            <a:r>
              <a:rPr lang="en-US" sz="2400" dirty="0" smtClean="0"/>
              <a:t>It may require more tuning of </a:t>
            </a:r>
            <a:r>
              <a:rPr lang="en-US" sz="2400" dirty="0" err="1" smtClean="0"/>
              <a:t>hyperparameters</a:t>
            </a:r>
            <a:r>
              <a:rPr lang="en-US" sz="2400" dirty="0" smtClean="0"/>
              <a:t> than other algorithms.</a:t>
            </a:r>
          </a:p>
          <a:p>
            <a:pPr>
              <a:lnSpc>
                <a:spcPct val="120000"/>
              </a:lnSpc>
            </a:pPr>
            <a:r>
              <a:rPr lang="en-US" sz="2400" dirty="0" smtClean="0"/>
              <a:t>May perform better on some types of problems.</a:t>
            </a:r>
            <a:endParaRPr lang="en-US" sz="2400" dirty="0"/>
          </a:p>
        </p:txBody>
      </p:sp>
      <p:pic>
        <p:nvPicPr>
          <p:cNvPr id="36866" name="Picture 2" descr="https://miro.medium.com/v2/resize:fit:1050/1*cuUmSacWzfzrBLKKEW15tw.png"/>
          <p:cNvPicPr>
            <a:picLocks noChangeAspect="1" noChangeArrowheads="1"/>
          </p:cNvPicPr>
          <p:nvPr/>
        </p:nvPicPr>
        <p:blipFill>
          <a:blip r:embed="rId2"/>
          <a:srcRect/>
          <a:stretch>
            <a:fillRect/>
          </a:stretch>
        </p:blipFill>
        <p:spPr bwMode="auto">
          <a:xfrm>
            <a:off x="1524000" y="1371600"/>
            <a:ext cx="6019800" cy="1673056"/>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6038"/>
            <a:ext cx="7498080" cy="715962"/>
          </a:xfrm>
        </p:spPr>
        <p:txBody>
          <a:bodyPr>
            <a:normAutofit/>
          </a:bodyPr>
          <a:lstStyle/>
          <a:p>
            <a:r>
              <a:rPr lang="en-US" sz="3200" b="1" dirty="0" smtClean="0"/>
              <a:t>Learning Rate Decay</a:t>
            </a:r>
            <a:endParaRPr lang="en-US" sz="3200" dirty="0"/>
          </a:p>
        </p:txBody>
      </p:sp>
      <p:sp>
        <p:nvSpPr>
          <p:cNvPr id="3" name="Content Placeholder 2"/>
          <p:cNvSpPr>
            <a:spLocks noGrp="1"/>
          </p:cNvSpPr>
          <p:nvPr>
            <p:ph idx="1"/>
          </p:nvPr>
        </p:nvSpPr>
        <p:spPr>
          <a:xfrm>
            <a:off x="152400" y="609600"/>
            <a:ext cx="8839200" cy="6248400"/>
          </a:xfrm>
        </p:spPr>
        <p:txBody>
          <a:bodyPr>
            <a:noAutofit/>
          </a:bodyPr>
          <a:lstStyle/>
          <a:p>
            <a:pPr marL="287338" indent="-287338" algn="just">
              <a:lnSpc>
                <a:spcPct val="170000"/>
              </a:lnSpc>
            </a:pPr>
            <a:r>
              <a:rPr lang="en-US" sz="2200" dirty="0" smtClean="0"/>
              <a:t>While training neural networks with Stochastic or Mini Batch SGD and a constant learning rate our algorithm usually converges towards minima in a noisy manner ( less noisier in MBGD) and end up oscillating far away from actual minima , to overcome this scenario researchers bring up a proposal to decay the learning rate over time which helps the network converge to a local minimum and avoid oscillation.</a:t>
            </a:r>
          </a:p>
          <a:p>
            <a:pPr marL="287338" indent="-287338" algn="just">
              <a:lnSpc>
                <a:spcPct val="170000"/>
              </a:lnSpc>
            </a:pPr>
            <a:r>
              <a:rPr lang="en-US" sz="2200" dirty="0" smtClean="0"/>
              <a:t>Learning rate decay is a technique for training modern neural networks. </a:t>
            </a:r>
          </a:p>
          <a:p>
            <a:pPr marL="287338" indent="-287338" algn="just">
              <a:lnSpc>
                <a:spcPct val="170000"/>
              </a:lnSpc>
            </a:pPr>
            <a:r>
              <a:rPr lang="en-US" sz="2200" dirty="0" smtClean="0"/>
              <a:t>It starts training the network with a large learning rate and then slowly reducing/decaying it until local minima is obtained. It is empirically observed to help both optimization and generalization.</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2"/>
          <a:srcRect/>
          <a:stretch>
            <a:fillRect/>
          </a:stretch>
        </p:blipFill>
        <p:spPr bwMode="auto">
          <a:xfrm>
            <a:off x="1371600" y="662728"/>
            <a:ext cx="5820603" cy="3124199"/>
          </a:xfrm>
          <a:prstGeom prst="rect">
            <a:avLst/>
          </a:prstGeom>
          <a:noFill/>
          <a:ln w="9525">
            <a:noFill/>
            <a:miter lim="800000"/>
            <a:headEnd/>
            <a:tailEnd/>
          </a:ln>
          <a:effectLst/>
        </p:spPr>
      </p:pic>
      <p:pic>
        <p:nvPicPr>
          <p:cNvPr id="22530" name="Picture 2"/>
          <p:cNvPicPr>
            <a:picLocks noChangeAspect="1" noChangeArrowheads="1"/>
          </p:cNvPicPr>
          <p:nvPr/>
        </p:nvPicPr>
        <p:blipFill>
          <a:blip r:embed="rId3"/>
          <a:srcRect/>
          <a:stretch>
            <a:fillRect/>
          </a:stretch>
        </p:blipFill>
        <p:spPr bwMode="auto">
          <a:xfrm>
            <a:off x="1705803" y="3786927"/>
            <a:ext cx="5448300" cy="2994873"/>
          </a:xfrm>
          <a:prstGeom prst="rect">
            <a:avLst/>
          </a:prstGeom>
          <a:noFill/>
          <a:ln w="9525">
            <a:noFill/>
            <a:miter lim="800000"/>
            <a:headEnd/>
            <a:tailEnd/>
          </a:ln>
          <a:effectLst/>
        </p:spPr>
      </p:pic>
      <p:sp>
        <p:nvSpPr>
          <p:cNvPr id="6" name="Rectangle 5"/>
          <p:cNvSpPr/>
          <p:nvPr/>
        </p:nvSpPr>
        <p:spPr>
          <a:xfrm>
            <a:off x="1066800" y="57090"/>
            <a:ext cx="2668679" cy="400110"/>
          </a:xfrm>
          <a:prstGeom prst="rect">
            <a:avLst/>
          </a:prstGeom>
        </p:spPr>
        <p:txBody>
          <a:bodyPr wrap="none">
            <a:spAutoFit/>
          </a:bodyPr>
          <a:lstStyle/>
          <a:p>
            <a:r>
              <a:rPr lang="en-US" sz="2000" b="1" dirty="0" smtClean="0"/>
              <a:t>Learning Rate Decay</a:t>
            </a:r>
            <a:endParaRPr lang="en-US" sz="20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98080" cy="639762"/>
          </a:xfrm>
        </p:spPr>
        <p:txBody>
          <a:bodyPr>
            <a:normAutofit fontScale="90000"/>
          </a:bodyPr>
          <a:lstStyle/>
          <a:p>
            <a:r>
              <a:rPr lang="en-US" dirty="0" smtClean="0"/>
              <a:t>Learning Rate Decay</a:t>
            </a:r>
            <a:endParaRPr lang="en-US" dirty="0"/>
          </a:p>
        </p:txBody>
      </p:sp>
      <p:sp>
        <p:nvSpPr>
          <p:cNvPr id="3" name="Content Placeholder 2"/>
          <p:cNvSpPr>
            <a:spLocks noGrp="1"/>
          </p:cNvSpPr>
          <p:nvPr>
            <p:ph idx="1"/>
          </p:nvPr>
        </p:nvSpPr>
        <p:spPr>
          <a:xfrm>
            <a:off x="304800" y="838200"/>
            <a:ext cx="8610600" cy="5867400"/>
          </a:xfrm>
        </p:spPr>
        <p:txBody>
          <a:bodyPr>
            <a:normAutofit fontScale="62500" lnSpcReduction="20000"/>
          </a:bodyPr>
          <a:lstStyle/>
          <a:p>
            <a:pPr algn="just">
              <a:lnSpc>
                <a:spcPct val="170000"/>
              </a:lnSpc>
            </a:pPr>
            <a:r>
              <a:rPr lang="en-US" sz="3700" dirty="0" smtClean="0"/>
              <a:t>In the very first image where we have a constant learning rate, the steps taken by our algorithm while iterating towards minima are so noisy that after certain iterations it seems wandering around the minima and do not actually converges.</a:t>
            </a:r>
          </a:p>
          <a:p>
            <a:pPr algn="just">
              <a:lnSpc>
                <a:spcPct val="170000"/>
              </a:lnSpc>
            </a:pPr>
            <a:r>
              <a:rPr lang="en-US" sz="3700" dirty="0" smtClean="0"/>
              <a:t>But in the second image where learning rate is reducing over time (represented with green line), since the learning rate is large initially we still have relatively fast learning but as tending towards minima learning rate gets smaller and smaller, end up oscillating in a tighter region around minima rather than wandering far away from it.</a:t>
            </a:r>
          </a:p>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6038"/>
            <a:ext cx="7498080" cy="639762"/>
          </a:xfrm>
        </p:spPr>
        <p:txBody>
          <a:bodyPr>
            <a:normAutofit fontScale="90000"/>
          </a:bodyPr>
          <a:lstStyle/>
          <a:p>
            <a:r>
              <a:rPr lang="en-US" dirty="0" smtClean="0"/>
              <a:t>Learning Rate Decay</a:t>
            </a:r>
            <a:endParaRPr lang="en-US" dirty="0"/>
          </a:p>
        </p:txBody>
      </p:sp>
      <p:sp>
        <p:nvSpPr>
          <p:cNvPr id="3" name="Content Placeholder 2"/>
          <p:cNvSpPr>
            <a:spLocks noGrp="1"/>
          </p:cNvSpPr>
          <p:nvPr>
            <p:ph idx="1"/>
          </p:nvPr>
        </p:nvSpPr>
        <p:spPr>
          <a:xfrm>
            <a:off x="304800" y="685800"/>
            <a:ext cx="8610600" cy="6172200"/>
          </a:xfrm>
        </p:spPr>
        <p:txBody>
          <a:bodyPr>
            <a:normAutofit fontScale="85000" lnSpcReduction="10000"/>
          </a:bodyPr>
          <a:lstStyle/>
          <a:p>
            <a:pPr>
              <a:lnSpc>
                <a:spcPct val="130000"/>
              </a:lnSpc>
              <a:buNone/>
            </a:pPr>
            <a:r>
              <a:rPr lang="en-US" sz="2800" b="1" dirty="0" smtClean="0"/>
              <a:t>Learning rate decay (common method):</a:t>
            </a:r>
          </a:p>
          <a:p>
            <a:pPr marL="574675" indent="-287338">
              <a:lnSpc>
                <a:spcPct val="130000"/>
              </a:lnSpc>
              <a:buNone/>
            </a:pPr>
            <a:r>
              <a:rPr lang="en-US" sz="2800" i="1" dirty="0" smtClean="0"/>
              <a:t> α</a:t>
            </a:r>
            <a:r>
              <a:rPr lang="en-US" sz="2800" dirty="0" smtClean="0"/>
              <a:t>=(1/(1+</a:t>
            </a:r>
            <a:r>
              <a:rPr lang="en-US" sz="2800" i="1" dirty="0" smtClean="0"/>
              <a:t>decayRate</a:t>
            </a:r>
            <a:r>
              <a:rPr lang="en-US" sz="2800" dirty="0" smtClean="0"/>
              <a:t>×</a:t>
            </a:r>
            <a:r>
              <a:rPr lang="en-US" sz="2800" i="1" dirty="0" smtClean="0"/>
              <a:t>epochNumber))*</a:t>
            </a:r>
            <a:r>
              <a:rPr lang="en-US" sz="2800" dirty="0" smtClean="0"/>
              <a:t>​</a:t>
            </a:r>
            <a:r>
              <a:rPr lang="en-US" sz="2800" i="1" dirty="0" smtClean="0"/>
              <a:t>α</a:t>
            </a:r>
            <a:r>
              <a:rPr lang="en-US" sz="2800" dirty="0" smtClean="0"/>
              <a:t>0 </a:t>
            </a:r>
          </a:p>
          <a:p>
            <a:pPr marL="739775" indent="-452438">
              <a:lnSpc>
                <a:spcPct val="120000"/>
              </a:lnSpc>
              <a:buFont typeface="Wingdings" pitchFamily="2" charset="2"/>
              <a:buChar char="Ø"/>
            </a:pPr>
            <a:r>
              <a:rPr lang="en-US" sz="2800" i="1" dirty="0" smtClean="0"/>
              <a:t>1 epoch : 1 pass through data</a:t>
            </a:r>
          </a:p>
          <a:p>
            <a:pPr marL="739775" indent="-452438">
              <a:lnSpc>
                <a:spcPct val="120000"/>
              </a:lnSpc>
              <a:buFont typeface="Wingdings" pitchFamily="2" charset="2"/>
              <a:buChar char="Ø"/>
            </a:pPr>
            <a:r>
              <a:rPr lang="en-US" sz="2800" i="1" dirty="0" smtClean="0"/>
              <a:t>α : learning rate (current iteration)</a:t>
            </a:r>
          </a:p>
          <a:p>
            <a:pPr marL="739775" indent="-452438">
              <a:lnSpc>
                <a:spcPct val="120000"/>
              </a:lnSpc>
              <a:buFont typeface="Wingdings" pitchFamily="2" charset="2"/>
              <a:buChar char="Ø"/>
            </a:pPr>
            <a:r>
              <a:rPr lang="en-US" sz="2800" i="1" dirty="0" smtClean="0"/>
              <a:t>α0 : Initial learning rate</a:t>
            </a:r>
          </a:p>
          <a:p>
            <a:pPr marL="739775" indent="-452438">
              <a:lnSpc>
                <a:spcPct val="120000"/>
              </a:lnSpc>
              <a:buFont typeface="Wingdings" pitchFamily="2" charset="2"/>
              <a:buChar char="Ø"/>
            </a:pPr>
            <a:r>
              <a:rPr lang="en-US" sz="2800" i="1" dirty="0" err="1" smtClean="0"/>
              <a:t>decayRate</a:t>
            </a:r>
            <a:r>
              <a:rPr lang="en-US" sz="2800" i="1" dirty="0" smtClean="0"/>
              <a:t> : hyper-parameter for the method</a:t>
            </a:r>
          </a:p>
          <a:p>
            <a:pPr>
              <a:lnSpc>
                <a:spcPct val="130000"/>
              </a:lnSpc>
              <a:buNone/>
            </a:pPr>
            <a:r>
              <a:rPr lang="en-US" sz="2800" dirty="0" smtClean="0"/>
              <a:t>Example: Suppose we have α0 = 0.2 and decay rate=1 , then for the each epoch we can examine the fall in learning rate α as:</a:t>
            </a:r>
          </a:p>
          <a:p>
            <a:pPr marL="741363" indent="-452438">
              <a:lnSpc>
                <a:spcPct val="130000"/>
              </a:lnSpc>
              <a:buFont typeface="Wingdings" pitchFamily="2" charset="2"/>
              <a:buChar char="Ø"/>
            </a:pPr>
            <a:r>
              <a:rPr lang="en-US" sz="2800" dirty="0" smtClean="0"/>
              <a:t>Epoch 1: alpha 0.1</a:t>
            </a:r>
          </a:p>
          <a:p>
            <a:pPr marL="741363" indent="-452438">
              <a:lnSpc>
                <a:spcPct val="130000"/>
              </a:lnSpc>
              <a:buFont typeface="Wingdings" pitchFamily="2" charset="2"/>
              <a:buChar char="Ø"/>
            </a:pPr>
            <a:r>
              <a:rPr lang="en-US" sz="2800" dirty="0" smtClean="0"/>
              <a:t>Epoch 2: alpha 0.067</a:t>
            </a:r>
          </a:p>
          <a:p>
            <a:pPr marL="741363" indent="-452438">
              <a:lnSpc>
                <a:spcPct val="130000"/>
              </a:lnSpc>
              <a:buFont typeface="Wingdings" pitchFamily="2" charset="2"/>
              <a:buChar char="Ø"/>
            </a:pPr>
            <a:r>
              <a:rPr lang="en-US" sz="2800" dirty="0" smtClean="0"/>
              <a:t>Epoch 3: alpha 0.05</a:t>
            </a:r>
          </a:p>
          <a:p>
            <a:pPr marL="741363" indent="-452438">
              <a:lnSpc>
                <a:spcPct val="130000"/>
              </a:lnSpc>
              <a:buFont typeface="Wingdings" pitchFamily="2" charset="2"/>
              <a:buChar char="Ø"/>
            </a:pPr>
            <a:r>
              <a:rPr lang="en-US" sz="2800" dirty="0" smtClean="0"/>
              <a:t>Epoch 4: alpha 0.04</a:t>
            </a:r>
          </a:p>
          <a:p>
            <a:pPr>
              <a:lnSpc>
                <a:spcPct val="150000"/>
              </a:lnSpc>
              <a:buNone/>
            </a:pPr>
            <a:endParaRPr lang="en-US" sz="28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6038"/>
            <a:ext cx="7498080" cy="639762"/>
          </a:xfrm>
        </p:spPr>
        <p:txBody>
          <a:bodyPr>
            <a:normAutofit fontScale="90000"/>
          </a:bodyPr>
          <a:lstStyle/>
          <a:p>
            <a:r>
              <a:rPr lang="en-US" dirty="0" smtClean="0"/>
              <a:t>Learning Rate Decay</a:t>
            </a:r>
            <a:endParaRPr lang="en-US" dirty="0"/>
          </a:p>
        </p:txBody>
      </p:sp>
      <p:sp>
        <p:nvSpPr>
          <p:cNvPr id="3" name="Content Placeholder 2"/>
          <p:cNvSpPr>
            <a:spLocks noGrp="1"/>
          </p:cNvSpPr>
          <p:nvPr>
            <p:ph idx="1"/>
          </p:nvPr>
        </p:nvSpPr>
        <p:spPr>
          <a:xfrm>
            <a:off x="152400" y="685800"/>
            <a:ext cx="8763000" cy="6019800"/>
          </a:xfrm>
        </p:spPr>
        <p:txBody>
          <a:bodyPr>
            <a:normAutofit/>
          </a:bodyPr>
          <a:lstStyle/>
          <a:p>
            <a:pPr marL="61913" indent="0" algn="just">
              <a:lnSpc>
                <a:spcPct val="150000"/>
              </a:lnSpc>
              <a:buNone/>
            </a:pPr>
            <a:r>
              <a:rPr lang="en-US" sz="2400" b="1" dirty="0" smtClean="0"/>
              <a:t>Exponential Decay : </a:t>
            </a:r>
            <a:r>
              <a:rPr lang="en-US" sz="2400" dirty="0" smtClean="0"/>
              <a:t>The </a:t>
            </a:r>
            <a:r>
              <a:rPr lang="en-US" sz="2400" dirty="0" err="1" smtClean="0"/>
              <a:t>decayRate</a:t>
            </a:r>
            <a:r>
              <a:rPr lang="en-US" sz="2400" dirty="0" smtClean="0"/>
              <a:t> of this method is always less then 1 , 0.95 is most commonly used among practitioners.</a:t>
            </a:r>
          </a:p>
          <a:p>
            <a:pPr marL="61913" indent="0" algn="just">
              <a:lnSpc>
                <a:spcPct val="150000"/>
              </a:lnSpc>
              <a:buNone/>
            </a:pPr>
            <a:r>
              <a:rPr lang="en-US" sz="2400" b="1" dirty="0" smtClean="0"/>
              <a:t>	</a:t>
            </a:r>
            <a:r>
              <a:rPr lang="en-US" sz="2400" dirty="0" smtClean="0"/>
              <a:t>α = ( </a:t>
            </a:r>
            <a:r>
              <a:rPr lang="en-US" sz="2400" dirty="0" err="1" smtClean="0"/>
              <a:t>decayRate</a:t>
            </a:r>
            <a:r>
              <a:rPr lang="en-US" sz="2400" dirty="0" smtClean="0"/>
              <a:t>^(</a:t>
            </a:r>
            <a:r>
              <a:rPr lang="en-US" sz="2400" dirty="0" err="1" smtClean="0"/>
              <a:t>epochNumber</a:t>
            </a:r>
            <a:r>
              <a:rPr lang="en-US" sz="2400" dirty="0" smtClean="0"/>
              <a:t>) )*α0</a:t>
            </a:r>
          </a:p>
          <a:p>
            <a:pPr marL="61913" indent="0" algn="just">
              <a:lnSpc>
                <a:spcPct val="150000"/>
              </a:lnSpc>
              <a:buNone/>
            </a:pPr>
            <a:r>
              <a:rPr lang="en-US" sz="2400" b="1" dirty="0" smtClean="0"/>
              <a:t>Epoch Number Based:  </a:t>
            </a:r>
            <a:r>
              <a:rPr lang="en-US" sz="2400" dirty="0" smtClean="0"/>
              <a:t>In this method we take some constant ‘k’ and divide it with square root of epoch number.</a:t>
            </a:r>
          </a:p>
          <a:p>
            <a:pPr marL="61913" indent="0" algn="just">
              <a:lnSpc>
                <a:spcPct val="150000"/>
              </a:lnSpc>
              <a:buNone/>
            </a:pPr>
            <a:r>
              <a:rPr lang="en-US" sz="2400" b="1" dirty="0" smtClean="0"/>
              <a:t>	</a:t>
            </a:r>
            <a:r>
              <a:rPr lang="en-US" sz="2400" dirty="0" smtClean="0"/>
              <a:t>α = ( k/ √</a:t>
            </a:r>
            <a:r>
              <a:rPr lang="en-US" sz="2400" dirty="0" err="1" smtClean="0"/>
              <a:t>epochNumber</a:t>
            </a:r>
            <a:r>
              <a:rPr lang="en-US" sz="2400" dirty="0" smtClean="0"/>
              <a:t> )* α0 </a:t>
            </a:r>
          </a:p>
          <a:p>
            <a:pPr marL="61913" indent="0" algn="just">
              <a:lnSpc>
                <a:spcPct val="150000"/>
              </a:lnSpc>
              <a:buNone/>
            </a:pPr>
            <a:r>
              <a:rPr lang="en-US" sz="2400" b="1" dirty="0" smtClean="0"/>
              <a:t>Mini-batch Number based : </a:t>
            </a:r>
            <a:r>
              <a:rPr lang="en-US" sz="2400" dirty="0" smtClean="0"/>
              <a:t>In this method we take some constant ‘k’ and divide it with square root of Mini-Batch number. (This method is only used for Mini Batch Gradient Descent.)</a:t>
            </a:r>
          </a:p>
          <a:p>
            <a:pPr marL="61913" indent="0" algn="just">
              <a:lnSpc>
                <a:spcPct val="150000"/>
              </a:lnSpc>
              <a:buNone/>
            </a:pPr>
            <a:r>
              <a:rPr lang="en-US" sz="2400" dirty="0" smtClean="0"/>
              <a:t>	α = ( k/ √t)* α0 </a:t>
            </a:r>
            <a:endParaRPr lang="en-US" sz="24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6038"/>
            <a:ext cx="7498080" cy="639762"/>
          </a:xfrm>
        </p:spPr>
        <p:txBody>
          <a:bodyPr>
            <a:normAutofit fontScale="90000"/>
          </a:bodyPr>
          <a:lstStyle/>
          <a:p>
            <a:r>
              <a:rPr lang="en-US" dirty="0" smtClean="0"/>
              <a:t>Learning Rate Decay</a:t>
            </a:r>
            <a:endParaRPr lang="en-US" dirty="0"/>
          </a:p>
        </p:txBody>
      </p:sp>
      <p:sp>
        <p:nvSpPr>
          <p:cNvPr id="3" name="Content Placeholder 2"/>
          <p:cNvSpPr>
            <a:spLocks noGrp="1"/>
          </p:cNvSpPr>
          <p:nvPr>
            <p:ph idx="1"/>
          </p:nvPr>
        </p:nvSpPr>
        <p:spPr>
          <a:xfrm>
            <a:off x="228600" y="838200"/>
            <a:ext cx="8763000" cy="5562600"/>
          </a:xfrm>
        </p:spPr>
        <p:txBody>
          <a:bodyPr>
            <a:normAutofit/>
          </a:bodyPr>
          <a:lstStyle/>
          <a:p>
            <a:pPr marL="0" indent="0" algn="just">
              <a:lnSpc>
                <a:spcPct val="150000"/>
              </a:lnSpc>
              <a:buNone/>
            </a:pPr>
            <a:r>
              <a:rPr lang="en-US" sz="2800" b="1" dirty="0" smtClean="0"/>
              <a:t>Discrete Staircase :</a:t>
            </a:r>
            <a:r>
              <a:rPr lang="en-US" sz="2800" dirty="0" smtClean="0"/>
              <a:t>In this method learning rate is decreased in some discrete steps after every certain interval of time , for example you are reducing learning rate to its half after every 10 </a:t>
            </a:r>
            <a:r>
              <a:rPr lang="en-US" sz="2800" dirty="0" err="1" smtClean="0"/>
              <a:t>secs</a:t>
            </a:r>
            <a:r>
              <a:rPr lang="en-US" sz="2800" dirty="0" smtClean="0"/>
              <a:t>.</a:t>
            </a:r>
          </a:p>
          <a:p>
            <a:pPr marL="0" indent="0" algn="just">
              <a:lnSpc>
                <a:spcPct val="150000"/>
              </a:lnSpc>
              <a:buNone/>
            </a:pPr>
            <a:endParaRPr lang="en-US" sz="1200" dirty="0" smtClean="0"/>
          </a:p>
          <a:p>
            <a:pPr marL="0" indent="0" algn="just">
              <a:lnSpc>
                <a:spcPct val="150000"/>
              </a:lnSpc>
              <a:buNone/>
            </a:pPr>
            <a:r>
              <a:rPr lang="en-US" sz="2800" b="1" dirty="0" smtClean="0"/>
              <a:t>Manual Decay : </a:t>
            </a:r>
            <a:r>
              <a:rPr lang="en-US" sz="2800" dirty="0" smtClean="0"/>
              <a:t>In this method practitioners manually examine the performance of algorithm and decrease the learning rate manually day by day or hour by hour etc.</a:t>
            </a:r>
            <a:endParaRPr lang="en-US" sz="28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7498080" cy="609600"/>
          </a:xfrm>
        </p:spPr>
        <p:txBody>
          <a:bodyPr>
            <a:normAutofit fontScale="90000"/>
          </a:bodyPr>
          <a:lstStyle/>
          <a:p>
            <a:r>
              <a:rPr lang="en-US" dirty="0" smtClean="0"/>
              <a:t>Weight Initialization</a:t>
            </a:r>
            <a:endParaRPr lang="en-US" dirty="0"/>
          </a:p>
        </p:txBody>
      </p:sp>
      <p:sp>
        <p:nvSpPr>
          <p:cNvPr id="3" name="Content Placeholder 2"/>
          <p:cNvSpPr>
            <a:spLocks noGrp="1"/>
          </p:cNvSpPr>
          <p:nvPr>
            <p:ph idx="1"/>
          </p:nvPr>
        </p:nvSpPr>
        <p:spPr>
          <a:xfrm>
            <a:off x="228600" y="685800"/>
            <a:ext cx="8705088" cy="5943600"/>
          </a:xfrm>
        </p:spPr>
        <p:txBody>
          <a:bodyPr>
            <a:normAutofit fontScale="85000" lnSpcReduction="10000"/>
          </a:bodyPr>
          <a:lstStyle/>
          <a:p>
            <a:pPr algn="just">
              <a:lnSpc>
                <a:spcPct val="150000"/>
              </a:lnSpc>
            </a:pPr>
            <a:r>
              <a:rPr lang="en-US" sz="2800" dirty="0" smtClean="0"/>
              <a:t>Its main objective is to prevent layer activation outputs from exploding or vanishing gradients during the forward propagation. If either of the problems occurs, loss gradients will either be too large or too small, and the network will take more time to converge </a:t>
            </a:r>
          </a:p>
          <a:p>
            <a:pPr algn="just">
              <a:lnSpc>
                <a:spcPct val="150000"/>
              </a:lnSpc>
            </a:pPr>
            <a:r>
              <a:rPr lang="en-US" sz="2800" dirty="0" smtClean="0"/>
              <a:t>Training the network without a useful weight initialization can lead to a very slow convergence or an inability to converge</a:t>
            </a:r>
          </a:p>
          <a:p>
            <a:pPr algn="just">
              <a:lnSpc>
                <a:spcPct val="150000"/>
              </a:lnSpc>
              <a:buNone/>
            </a:pPr>
            <a:r>
              <a:rPr lang="en-US" sz="2800" dirty="0" smtClean="0"/>
              <a:t>The most used weight initialization techniques are:</a:t>
            </a:r>
          </a:p>
          <a:p>
            <a:pPr marL="596646" indent="-514350" algn="just">
              <a:lnSpc>
                <a:spcPct val="150000"/>
              </a:lnSpc>
              <a:buFont typeface="+mj-lt"/>
              <a:buAutoNum type="arabicPeriod"/>
            </a:pPr>
            <a:r>
              <a:rPr lang="en-US" sz="2800" dirty="0" smtClean="0"/>
              <a:t>Zero Initialization (Initialized all weights to 0) </a:t>
            </a:r>
          </a:p>
          <a:p>
            <a:pPr marL="596646" indent="-514350" algn="just">
              <a:lnSpc>
                <a:spcPct val="150000"/>
              </a:lnSpc>
              <a:buFont typeface="+mj-lt"/>
              <a:buAutoNum type="arabicPeriod"/>
            </a:pPr>
            <a:r>
              <a:rPr lang="en-US" sz="2800" dirty="0" smtClean="0"/>
              <a:t>Random initialization</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53685" y="406946"/>
            <a:ext cx="8697277" cy="5841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019800" cy="639762"/>
          </a:xfrm>
        </p:spPr>
        <p:txBody>
          <a:bodyPr>
            <a:noAutofit/>
          </a:bodyPr>
          <a:lstStyle/>
          <a:p>
            <a:r>
              <a:rPr lang="en-US" sz="3600" b="1" dirty="0" smtClean="0"/>
              <a:t>weight initialization</a:t>
            </a:r>
            <a:endParaRPr lang="en-US" sz="3600" b="1" dirty="0"/>
          </a:p>
        </p:txBody>
      </p:sp>
      <p:sp>
        <p:nvSpPr>
          <p:cNvPr id="3" name="Content Placeholder 2"/>
          <p:cNvSpPr>
            <a:spLocks noGrp="1"/>
          </p:cNvSpPr>
          <p:nvPr>
            <p:ph idx="1"/>
          </p:nvPr>
        </p:nvSpPr>
        <p:spPr>
          <a:xfrm>
            <a:off x="381000" y="762000"/>
            <a:ext cx="8552688" cy="5486400"/>
          </a:xfrm>
        </p:spPr>
        <p:txBody>
          <a:bodyPr>
            <a:normAutofit/>
          </a:bodyPr>
          <a:lstStyle/>
          <a:p>
            <a:pPr algn="just">
              <a:lnSpc>
                <a:spcPct val="150000"/>
              </a:lnSpc>
              <a:buNone/>
            </a:pPr>
            <a:r>
              <a:rPr lang="en-US" sz="2800" b="1" dirty="0" smtClean="0"/>
              <a:t>Zero Initialization (Initialized all weights to 0)</a:t>
            </a:r>
            <a:endParaRPr lang="en-US" sz="2800" dirty="0" smtClean="0"/>
          </a:p>
          <a:p>
            <a:pPr algn="just">
              <a:lnSpc>
                <a:spcPct val="150000"/>
              </a:lnSpc>
            </a:pPr>
            <a:r>
              <a:rPr lang="en-US" sz="2800" dirty="0" smtClean="0"/>
              <a:t>If we initialized all the weights with 0, then what happens is that the derivative </a:t>
            </a:r>
            <a:r>
              <a:rPr lang="en-US" sz="2800" dirty="0" err="1" smtClean="0"/>
              <a:t>wrt</a:t>
            </a:r>
            <a:r>
              <a:rPr lang="en-US" sz="2800" dirty="0" smtClean="0"/>
              <a:t> loss function is the same for every weight in W[l], thus all weights have the same value in subsequent iterations. This makes a model  as a linear model. </a:t>
            </a:r>
          </a:p>
          <a:p>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324088" cy="762000"/>
          </a:xfrm>
        </p:spPr>
        <p:txBody>
          <a:bodyPr>
            <a:noAutofit/>
          </a:bodyPr>
          <a:lstStyle/>
          <a:p>
            <a:r>
              <a:rPr lang="en-US" sz="3600" b="1" dirty="0" smtClean="0"/>
              <a:t>weight initialization</a:t>
            </a:r>
          </a:p>
        </p:txBody>
      </p:sp>
      <p:sp>
        <p:nvSpPr>
          <p:cNvPr id="3" name="Content Placeholder 2"/>
          <p:cNvSpPr>
            <a:spLocks noGrp="1"/>
          </p:cNvSpPr>
          <p:nvPr>
            <p:ph idx="1"/>
          </p:nvPr>
        </p:nvSpPr>
        <p:spPr>
          <a:xfrm>
            <a:off x="152400" y="685800"/>
            <a:ext cx="8839200" cy="6019800"/>
          </a:xfrm>
        </p:spPr>
        <p:txBody>
          <a:bodyPr>
            <a:noAutofit/>
          </a:bodyPr>
          <a:lstStyle/>
          <a:p>
            <a:pPr marL="0" indent="0" algn="just">
              <a:lnSpc>
                <a:spcPct val="170000"/>
              </a:lnSpc>
              <a:buNone/>
            </a:pPr>
            <a:r>
              <a:rPr lang="en-US" sz="2400" b="1" dirty="0" smtClean="0"/>
              <a:t>Random initialization : </a:t>
            </a:r>
            <a:r>
              <a:rPr lang="en-US" sz="2400" dirty="0" smtClean="0"/>
              <a:t>Assigning random values to weights is better than just 0 assignment. But what happens if weights are initialized high values or very low values and what is a reasonable initialization of weight values.</a:t>
            </a:r>
          </a:p>
          <a:p>
            <a:pPr marL="463550" indent="-457200" algn="just">
              <a:lnSpc>
                <a:spcPct val="170000"/>
              </a:lnSpc>
              <a:buFont typeface="+mj-lt"/>
              <a:buAutoNum type="alphaLcPeriod"/>
            </a:pPr>
            <a:r>
              <a:rPr lang="en-US" sz="2400" dirty="0" smtClean="0"/>
              <a:t>If weights are initialized with very high values the term </a:t>
            </a:r>
            <a:r>
              <a:rPr lang="en-US" sz="2400" b="1" dirty="0" smtClean="0"/>
              <a:t>np.dot(W,X)+b </a:t>
            </a:r>
            <a:r>
              <a:rPr lang="en-US" sz="2400" dirty="0" smtClean="0"/>
              <a:t>becomes significantly higher and if an activation function like sigmoid() is applied, the function maps its value near to 1 where the slope of gradient changes slowly and learning takes a lot of time.</a:t>
            </a:r>
          </a:p>
          <a:p>
            <a:pPr marL="520700" indent="-514350" algn="just">
              <a:lnSpc>
                <a:spcPct val="170000"/>
              </a:lnSpc>
              <a:buNone/>
            </a:pPr>
            <a:endParaRPr lang="en-US" sz="2000" dirty="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476488" cy="838200"/>
          </a:xfrm>
        </p:spPr>
        <p:txBody>
          <a:bodyPr>
            <a:noAutofit/>
          </a:bodyPr>
          <a:lstStyle/>
          <a:p>
            <a:r>
              <a:rPr lang="en-US" sz="3600" b="1" dirty="0" smtClean="0"/>
              <a:t>weight initialization</a:t>
            </a:r>
          </a:p>
        </p:txBody>
      </p:sp>
      <p:sp>
        <p:nvSpPr>
          <p:cNvPr id="3" name="Content Placeholder 2"/>
          <p:cNvSpPr>
            <a:spLocks noGrp="1"/>
          </p:cNvSpPr>
          <p:nvPr>
            <p:ph idx="1"/>
          </p:nvPr>
        </p:nvSpPr>
        <p:spPr>
          <a:xfrm>
            <a:off x="304800" y="685800"/>
            <a:ext cx="8458200" cy="5791200"/>
          </a:xfrm>
        </p:spPr>
        <p:txBody>
          <a:bodyPr>
            <a:noAutofit/>
          </a:bodyPr>
          <a:lstStyle/>
          <a:p>
            <a:pPr marL="520700" indent="-514350" algn="just">
              <a:lnSpc>
                <a:spcPct val="170000"/>
              </a:lnSpc>
              <a:buNone/>
            </a:pPr>
            <a:r>
              <a:rPr lang="en-US" sz="2800" b="1" dirty="0" smtClean="0"/>
              <a:t>Random initialization :</a:t>
            </a:r>
          </a:p>
          <a:p>
            <a:pPr marL="520700" indent="-514350" algn="just">
              <a:lnSpc>
                <a:spcPct val="170000"/>
              </a:lnSpc>
              <a:buFont typeface="+mj-lt"/>
              <a:buAutoNum type="alphaLcPeriod" startAt="2"/>
            </a:pPr>
            <a:r>
              <a:rPr lang="en-US" sz="2800" dirty="0" smtClean="0"/>
              <a:t>If weights are initialized with low values it gets mapped to 0, where the case is the same as above. This problem is often referred to as the vanishing gradient.</a:t>
            </a:r>
            <a:endParaRPr lang="en-US" sz="20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Data Preprocessing stages"/>
          <p:cNvPicPr>
            <a:picLocks noChangeAspect="1" noChangeArrowheads="1"/>
          </p:cNvPicPr>
          <p:nvPr/>
        </p:nvPicPr>
        <p:blipFill>
          <a:blip r:embed="rId2"/>
          <a:srcRect/>
          <a:stretch>
            <a:fillRect/>
          </a:stretch>
        </p:blipFill>
        <p:spPr bwMode="auto">
          <a:xfrm>
            <a:off x="914400" y="156367"/>
            <a:ext cx="7086600" cy="6662339"/>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533400"/>
            <a:ext cx="8839200" cy="6172200"/>
          </a:xfrm>
        </p:spPr>
        <p:txBody>
          <a:bodyPr>
            <a:noAutofit/>
          </a:bodyPr>
          <a:lstStyle/>
          <a:p>
            <a:pPr algn="just">
              <a:lnSpc>
                <a:spcPts val="3800"/>
              </a:lnSpc>
            </a:pPr>
            <a:r>
              <a:rPr lang="en-US" sz="2800" dirty="0" smtClean="0"/>
              <a:t>Data preprocessing  refers to the cleaning, transforming, and integrating of data in order to make it ready for training. </a:t>
            </a:r>
          </a:p>
          <a:p>
            <a:pPr algn="just">
              <a:lnSpc>
                <a:spcPts val="3800"/>
              </a:lnSpc>
            </a:pPr>
            <a:r>
              <a:rPr lang="en-US" sz="2800" dirty="0" smtClean="0"/>
              <a:t>The goal of data preprocessing is to improve the quality of the data and to make it more suitable for the specific task.</a:t>
            </a:r>
          </a:p>
          <a:p>
            <a:pPr algn="just">
              <a:lnSpc>
                <a:spcPts val="3800"/>
              </a:lnSpc>
              <a:buNone/>
            </a:pPr>
            <a:r>
              <a:rPr lang="en-US" sz="2800" b="1" dirty="0" smtClean="0"/>
              <a:t>Some common steps in data preprocessing include:</a:t>
            </a:r>
          </a:p>
          <a:p>
            <a:pPr algn="just" fontAlgn="base">
              <a:lnSpc>
                <a:spcPts val="3800"/>
              </a:lnSpc>
            </a:pPr>
            <a:r>
              <a:rPr lang="en-US" sz="2800" b="1" dirty="0" smtClean="0"/>
              <a:t>Data Cleaning: </a:t>
            </a:r>
            <a:r>
              <a:rPr lang="en-US" sz="2800" dirty="0" smtClean="0"/>
              <a:t>This involves identifying and correcting errors or inconsistencies in the data, filling missing values, smoothing the noisy data, resolving the inconsistency, and removing outliers.</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Data cleaning methods for missing, noisy, and inconsistent data."/>
          <p:cNvPicPr>
            <a:picLocks noChangeAspect="1" noChangeArrowheads="1"/>
          </p:cNvPicPr>
          <p:nvPr/>
        </p:nvPicPr>
        <p:blipFill>
          <a:blip r:embed="rId2"/>
          <a:srcRect/>
          <a:stretch>
            <a:fillRect/>
          </a:stretch>
        </p:blipFill>
        <p:spPr bwMode="auto">
          <a:xfrm>
            <a:off x="336699" y="990600"/>
            <a:ext cx="8350101" cy="5791200"/>
          </a:xfrm>
          <a:prstGeom prst="rect">
            <a:avLst/>
          </a:prstGeom>
          <a:noFill/>
        </p:spPr>
      </p:pic>
      <p:sp>
        <p:nvSpPr>
          <p:cNvPr id="3" name="Rectangle 2"/>
          <p:cNvSpPr/>
          <p:nvPr/>
        </p:nvSpPr>
        <p:spPr>
          <a:xfrm>
            <a:off x="990600" y="228600"/>
            <a:ext cx="3352800" cy="646331"/>
          </a:xfrm>
          <a:prstGeom prst="rect">
            <a:avLst/>
          </a:prstGeom>
        </p:spPr>
        <p:txBody>
          <a:bodyPr wrap="square">
            <a:spAutoFit/>
          </a:bodyPr>
          <a:lstStyle/>
          <a:p>
            <a:r>
              <a:rPr lang="en-US" sz="3600" b="1" dirty="0" smtClean="0"/>
              <a:t>Data Cleaning</a:t>
            </a:r>
            <a:endParaRPr lang="en-US" sz="3600" b="1"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533400"/>
            <a:ext cx="8839200" cy="6172200"/>
          </a:xfrm>
        </p:spPr>
        <p:txBody>
          <a:bodyPr>
            <a:noAutofit/>
          </a:bodyPr>
          <a:lstStyle/>
          <a:p>
            <a:pPr algn="just" fontAlgn="base">
              <a:lnSpc>
                <a:spcPct val="150000"/>
              </a:lnSpc>
            </a:pPr>
            <a:r>
              <a:rPr lang="en-US" sz="2800" b="1" dirty="0" smtClean="0"/>
              <a:t>Data Integration: </a:t>
            </a:r>
            <a:r>
              <a:rPr lang="en-US" sz="2800" dirty="0" smtClean="0"/>
              <a:t>This involves combining data from multiple sources to create a unified dataset. Data integration can be challenging as it requires handling data with different formats, structures, and semantics. </a:t>
            </a:r>
          </a:p>
          <a:p>
            <a:pPr algn="just" fontAlgn="base">
              <a:lnSpc>
                <a:spcPct val="150000"/>
              </a:lnSpc>
              <a:buNone/>
            </a:pPr>
            <a:r>
              <a:rPr lang="en-US" sz="2800" b="1" dirty="0" smtClean="0"/>
              <a:t>Some issues while adopting Data Integration</a:t>
            </a:r>
          </a:p>
          <a:p>
            <a:pPr>
              <a:lnSpc>
                <a:spcPct val="150000"/>
              </a:lnSpc>
            </a:pPr>
            <a:r>
              <a:rPr lang="en-US" sz="2800" b="1" dirty="0" smtClean="0"/>
              <a:t>Schema integration and object matching: </a:t>
            </a:r>
            <a:r>
              <a:rPr lang="en-US" sz="2800" dirty="0" smtClean="0"/>
              <a:t>The data can be present in different formats, and attributes that might cause difficulty in data integration.</a:t>
            </a:r>
          </a:p>
          <a:p>
            <a:pPr>
              <a:lnSpc>
                <a:spcPct val="150000"/>
              </a:lnSpc>
            </a:pPr>
            <a:r>
              <a:rPr lang="en-US" sz="2800" dirty="0" smtClean="0"/>
              <a:t>Removing redundant attributes from all data sources. </a:t>
            </a:r>
          </a:p>
          <a:p>
            <a:pPr>
              <a:lnSpc>
                <a:spcPct val="150000"/>
              </a:lnSpc>
            </a:pPr>
            <a:r>
              <a:rPr lang="en-US" sz="2800" dirty="0" smtClean="0"/>
              <a:t>Detection and resolution of data value conflicts. </a:t>
            </a:r>
          </a:p>
          <a:p>
            <a:pPr algn="just">
              <a:lnSpc>
                <a:spcPts val="3360"/>
              </a:lnSpc>
              <a:buNone/>
            </a:pPr>
            <a:endParaRPr lang="en-US" sz="2400" dirty="0"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685800"/>
            <a:ext cx="8839200" cy="6019800"/>
          </a:xfrm>
        </p:spPr>
        <p:txBody>
          <a:bodyPr>
            <a:noAutofit/>
          </a:bodyPr>
          <a:lstStyle/>
          <a:p>
            <a:pPr algn="just">
              <a:lnSpc>
                <a:spcPct val="120000"/>
              </a:lnSpc>
            </a:pPr>
            <a:r>
              <a:rPr lang="en-US" sz="2600" b="1" dirty="0" smtClean="0"/>
              <a:t>Data Transformation:</a:t>
            </a:r>
            <a:r>
              <a:rPr lang="en-US" sz="2600" dirty="0" smtClean="0"/>
              <a:t> Once data clearing has been done, we need to consolidate the quality data into alternate forms by changing the value, structure, or format of data using the below-mentioned Data Transformation strategies. </a:t>
            </a:r>
          </a:p>
          <a:p>
            <a:pPr indent="-3175" algn="just">
              <a:lnSpc>
                <a:spcPct val="120000"/>
              </a:lnSpc>
              <a:buNone/>
            </a:pPr>
            <a:r>
              <a:rPr lang="en-US" sz="2600" b="1" dirty="0" smtClean="0"/>
              <a:t>Normalization:</a:t>
            </a:r>
            <a:r>
              <a:rPr lang="en-US" sz="2600" dirty="0" smtClean="0"/>
              <a:t> It is the most important Data Transformation technique widely used. The numerical attributes are scaled up or down to fit within a specified range. Normalization can be done in multiple ways, which are highlighted here:</a:t>
            </a:r>
          </a:p>
          <a:p>
            <a:pPr marL="969963" algn="just">
              <a:lnSpc>
                <a:spcPct val="120000"/>
              </a:lnSpc>
              <a:buFont typeface="Wingdings" pitchFamily="2" charset="2"/>
              <a:buChar char="Ø"/>
            </a:pPr>
            <a:r>
              <a:rPr lang="en-US" sz="2600" dirty="0" smtClean="0"/>
              <a:t>Min-max normalization</a:t>
            </a:r>
          </a:p>
          <a:p>
            <a:pPr marL="969963" algn="just">
              <a:lnSpc>
                <a:spcPct val="120000"/>
              </a:lnSpc>
              <a:buFont typeface="Wingdings" pitchFamily="2" charset="2"/>
              <a:buChar char="Ø"/>
            </a:pPr>
            <a:r>
              <a:rPr lang="en-US" sz="2600" dirty="0" smtClean="0"/>
              <a:t>Z-Score normalization</a:t>
            </a:r>
          </a:p>
          <a:p>
            <a:pPr marL="969963" algn="just">
              <a:lnSpc>
                <a:spcPct val="120000"/>
              </a:lnSpc>
              <a:buFont typeface="Wingdings" pitchFamily="2" charset="2"/>
              <a:buChar char="Ø"/>
            </a:pPr>
            <a:r>
              <a:rPr lang="en-US" sz="2600" dirty="0" smtClean="0"/>
              <a:t>Decimal scaling normalization</a:t>
            </a:r>
          </a:p>
          <a:p>
            <a:pPr algn="just">
              <a:lnSpc>
                <a:spcPts val="3360"/>
              </a:lnSpc>
              <a:buNone/>
            </a:pPr>
            <a:endParaRPr lang="en-US" sz="2400" dirty="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533400"/>
            <a:ext cx="8839200" cy="6172200"/>
          </a:xfrm>
        </p:spPr>
        <p:txBody>
          <a:bodyPr>
            <a:noAutofit/>
          </a:bodyPr>
          <a:lstStyle/>
          <a:p>
            <a:pPr>
              <a:lnSpc>
                <a:spcPct val="150000"/>
              </a:lnSpc>
              <a:buNone/>
            </a:pPr>
            <a:r>
              <a:rPr lang="en-US" sz="2800" b="1" dirty="0" smtClean="0"/>
              <a:t>Data Transformation:</a:t>
            </a:r>
          </a:p>
          <a:p>
            <a:pPr algn="just">
              <a:lnSpc>
                <a:spcPct val="150000"/>
              </a:lnSpc>
            </a:pPr>
            <a:r>
              <a:rPr lang="en-US" sz="2400" b="1" dirty="0" smtClean="0"/>
              <a:t>Attribute Selection: </a:t>
            </a:r>
            <a:r>
              <a:rPr lang="en-US" sz="2400" dirty="0" smtClean="0"/>
              <a:t>New properties of data are created from existing attributes to help in the data mining process. For example, date of birth, data attribute can be transformed to another property like </a:t>
            </a:r>
            <a:r>
              <a:rPr lang="en-US" sz="2400" dirty="0" err="1" smtClean="0"/>
              <a:t>is_senior_citizen</a:t>
            </a:r>
            <a:r>
              <a:rPr lang="en-US" sz="2400" dirty="0" smtClean="0"/>
              <a:t> for each tuple, which will directly influence predicting diseases or chances of survival, etc.</a:t>
            </a:r>
          </a:p>
          <a:p>
            <a:pPr algn="just">
              <a:lnSpc>
                <a:spcPct val="150000"/>
              </a:lnSpc>
            </a:pPr>
            <a:r>
              <a:rPr lang="en-US" sz="2400" b="1" dirty="0" smtClean="0"/>
              <a:t>Aggregation: </a:t>
            </a:r>
            <a:r>
              <a:rPr lang="en-US" sz="2400" dirty="0" smtClean="0"/>
              <a:t>It is a method of storing and presenting data in a summary format. For example sales, data can be aggregated and transformed to show as per month and year format.</a:t>
            </a:r>
          </a:p>
          <a:p>
            <a:pPr algn="just">
              <a:lnSpc>
                <a:spcPts val="3360"/>
              </a:lnSpc>
              <a:buNone/>
            </a:pPr>
            <a:endParaRPr lang="en-US" sz="2400" dirty="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533400"/>
            <a:ext cx="8839200" cy="6172200"/>
          </a:xfrm>
        </p:spPr>
        <p:txBody>
          <a:bodyPr>
            <a:noAutofit/>
          </a:bodyPr>
          <a:lstStyle/>
          <a:p>
            <a:pPr algn="just">
              <a:lnSpc>
                <a:spcPct val="125000"/>
              </a:lnSpc>
            </a:pPr>
            <a:r>
              <a:rPr lang="en-US" sz="2400" b="1" dirty="0" smtClean="0"/>
              <a:t>Data</a:t>
            </a:r>
            <a:r>
              <a:rPr lang="en-US" sz="2400" dirty="0" smtClean="0"/>
              <a:t> </a:t>
            </a:r>
            <a:r>
              <a:rPr lang="en-US" sz="2400" b="1" dirty="0" smtClean="0"/>
              <a:t>Reduction: </a:t>
            </a:r>
            <a:r>
              <a:rPr lang="en-US" sz="2400" dirty="0" smtClean="0"/>
              <a:t>The size of the dataset can be too large to be handled. So, possible solution is to obtain a reduced representation of the dataset that is much smaller in volume but produces the same quality</a:t>
            </a:r>
          </a:p>
          <a:p>
            <a:pPr algn="just">
              <a:lnSpc>
                <a:spcPct val="125000"/>
              </a:lnSpc>
              <a:buNone/>
            </a:pPr>
            <a:r>
              <a:rPr lang="en-US" sz="2600" b="1" dirty="0" smtClean="0"/>
              <a:t> Data Reduction strategies:</a:t>
            </a:r>
          </a:p>
          <a:p>
            <a:pPr algn="just">
              <a:lnSpc>
                <a:spcPct val="125000"/>
              </a:lnSpc>
            </a:pPr>
            <a:r>
              <a:rPr lang="en-US" sz="2400" b="1" dirty="0" smtClean="0"/>
              <a:t>Data aggregation</a:t>
            </a:r>
            <a:r>
              <a:rPr lang="en-US" sz="2400" dirty="0" smtClean="0"/>
              <a:t>: It is a way of data reduction, in which the gathered data is expressed in a summary form.</a:t>
            </a:r>
          </a:p>
          <a:p>
            <a:pPr algn="just">
              <a:lnSpc>
                <a:spcPct val="125000"/>
              </a:lnSpc>
            </a:pPr>
            <a:r>
              <a:rPr lang="en-US" sz="2400" b="1" dirty="0" smtClean="0"/>
              <a:t>Dimensionality reduction: </a:t>
            </a:r>
            <a:r>
              <a:rPr lang="en-US" sz="2400" dirty="0" smtClean="0"/>
              <a:t>These techniques are used to perform feature extraction. Dimensionality reduction can be done using techniques like Principal Component Analysis etc.</a:t>
            </a:r>
          </a:p>
          <a:p>
            <a:pPr algn="just">
              <a:lnSpc>
                <a:spcPct val="125000"/>
              </a:lnSpc>
            </a:pPr>
            <a:r>
              <a:rPr lang="en-US" sz="2400" b="1" dirty="0" smtClean="0"/>
              <a:t>Data compression: </a:t>
            </a:r>
            <a:r>
              <a:rPr lang="en-US" sz="2400" dirty="0" smtClean="0"/>
              <a:t>By using encoding technologies, the size of the data can significantly reduce.</a:t>
            </a:r>
          </a:p>
          <a:p>
            <a:endParaRPr lang="en-US" sz="2400" dirty="0" smtClean="0"/>
          </a:p>
          <a:p>
            <a:endParaRPr lang="en-US" sz="2400" dirty="0" smtClean="0"/>
          </a:p>
          <a:p>
            <a:pPr algn="just">
              <a:lnSpc>
                <a:spcPts val="3360"/>
              </a:lnSpc>
              <a:buNone/>
            </a:pPr>
            <a:endParaRPr lang="en-US" sz="2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69862" y="381000"/>
            <a:ext cx="8745538"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5943600" cy="639762"/>
          </a:xfrm>
        </p:spPr>
        <p:txBody>
          <a:bodyPr>
            <a:noAutofit/>
          </a:bodyPr>
          <a:lstStyle/>
          <a:p>
            <a:r>
              <a:rPr lang="en-US" sz="3200" b="1" dirty="0" smtClean="0"/>
              <a:t>Preprocessing</a:t>
            </a:r>
          </a:p>
        </p:txBody>
      </p:sp>
      <p:sp>
        <p:nvSpPr>
          <p:cNvPr id="3" name="Content Placeholder 2"/>
          <p:cNvSpPr>
            <a:spLocks noGrp="1"/>
          </p:cNvSpPr>
          <p:nvPr>
            <p:ph idx="1"/>
          </p:nvPr>
        </p:nvSpPr>
        <p:spPr>
          <a:xfrm>
            <a:off x="152400" y="533400"/>
            <a:ext cx="8839200" cy="6172200"/>
          </a:xfrm>
        </p:spPr>
        <p:txBody>
          <a:bodyPr>
            <a:noAutofit/>
          </a:bodyPr>
          <a:lstStyle/>
          <a:p>
            <a:pPr>
              <a:buNone/>
            </a:pPr>
            <a:r>
              <a:rPr lang="en-US" sz="2800" b="1" dirty="0" smtClean="0"/>
              <a:t>Data</a:t>
            </a:r>
            <a:r>
              <a:rPr lang="en-US" sz="2800" dirty="0" smtClean="0"/>
              <a:t> </a:t>
            </a:r>
            <a:r>
              <a:rPr lang="en-US" sz="2800" b="1" dirty="0" smtClean="0"/>
              <a:t>Reduction:</a:t>
            </a:r>
          </a:p>
          <a:p>
            <a:pPr algn="just">
              <a:lnSpc>
                <a:spcPct val="150000"/>
              </a:lnSpc>
            </a:pPr>
            <a:r>
              <a:rPr lang="en-US" sz="2400" b="1" dirty="0" smtClean="0"/>
              <a:t>Discretization:</a:t>
            </a:r>
            <a:r>
              <a:rPr lang="en-US" sz="2400" dirty="0" smtClean="0"/>
              <a:t> Data </a:t>
            </a:r>
            <a:r>
              <a:rPr lang="en-US" sz="2400" dirty="0" err="1" smtClean="0"/>
              <a:t>discretization</a:t>
            </a:r>
            <a:r>
              <a:rPr lang="en-US" sz="2400" dirty="0" smtClean="0"/>
              <a:t> is used to divide the attributes of the continuous nature into data with intervals. For example, attribute age can be </a:t>
            </a:r>
            <a:r>
              <a:rPr lang="en-US" sz="2400" dirty="0" err="1" smtClean="0"/>
              <a:t>discretized</a:t>
            </a:r>
            <a:r>
              <a:rPr lang="en-US" sz="2400" dirty="0" smtClean="0"/>
              <a:t> into bins like below 18, 18-44, 44-60, above 60</a:t>
            </a:r>
          </a:p>
          <a:p>
            <a:pPr algn="just">
              <a:lnSpc>
                <a:spcPct val="150000"/>
              </a:lnSpc>
            </a:pPr>
            <a:r>
              <a:rPr lang="en-US" sz="2400" b="1" dirty="0" smtClean="0"/>
              <a:t>Attribute subset selection: </a:t>
            </a:r>
            <a:r>
              <a:rPr lang="en-US" sz="2400" dirty="0" smtClean="0"/>
              <a:t>It is very important to be specific in the selection of attributes. Otherwise, it might lead to high dimensional data, which are difficult to train due to </a:t>
            </a:r>
            <a:r>
              <a:rPr lang="en-US" sz="2400" dirty="0" err="1" smtClean="0"/>
              <a:t>underfitting</a:t>
            </a:r>
            <a:r>
              <a:rPr lang="en-US" sz="2400" dirty="0" smtClean="0"/>
              <a:t>/overfitting problems. Only attributes that add more value towards model training should be considered, and the rest all can be discarded.</a:t>
            </a:r>
          </a:p>
          <a:p>
            <a:endParaRPr lang="en-US" sz="2400" dirty="0" smtClean="0"/>
          </a:p>
          <a:p>
            <a:endParaRPr lang="en-US" sz="2400" dirty="0" smtClean="0"/>
          </a:p>
          <a:p>
            <a:endParaRPr lang="en-US" sz="2400" dirty="0" smtClean="0"/>
          </a:p>
          <a:p>
            <a:pPr algn="just">
              <a:lnSpc>
                <a:spcPts val="3360"/>
              </a:lnSpc>
              <a:buNone/>
            </a:pPr>
            <a:endParaRPr lang="en-US" sz="2400" dirty="0"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324600" cy="639762"/>
          </a:xfrm>
        </p:spPr>
        <p:txBody>
          <a:bodyPr>
            <a:noAutofit/>
          </a:bodyPr>
          <a:lstStyle/>
          <a:p>
            <a:r>
              <a:rPr lang="en-US" sz="3600" b="1" dirty="0" smtClean="0"/>
              <a:t>Regularization</a:t>
            </a:r>
          </a:p>
        </p:txBody>
      </p:sp>
      <p:sp>
        <p:nvSpPr>
          <p:cNvPr id="3" name="Content Placeholder 2"/>
          <p:cNvSpPr>
            <a:spLocks noGrp="1"/>
          </p:cNvSpPr>
          <p:nvPr>
            <p:ph idx="1"/>
          </p:nvPr>
        </p:nvSpPr>
        <p:spPr>
          <a:xfrm>
            <a:off x="152400" y="685800"/>
            <a:ext cx="8953900" cy="6172200"/>
          </a:xfrm>
        </p:spPr>
        <p:txBody>
          <a:bodyPr>
            <a:noAutofit/>
          </a:bodyPr>
          <a:lstStyle/>
          <a:p>
            <a:pPr algn="just"/>
            <a:r>
              <a:rPr lang="en-US" sz="2400" dirty="0" smtClean="0"/>
              <a:t>Regularization refers to a set of different techniques that lower the complexity of a neural network model during training, and thus prevent the overfitting.</a:t>
            </a:r>
          </a:p>
          <a:p>
            <a:pPr algn="just"/>
            <a:r>
              <a:rPr lang="en-US" sz="2400" dirty="0" smtClean="0"/>
              <a:t>There are three very popular and efficient regularization techniques called </a:t>
            </a:r>
            <a:r>
              <a:rPr lang="en-US" sz="2400" i="1" dirty="0" smtClean="0"/>
              <a:t>L1</a:t>
            </a:r>
            <a:r>
              <a:rPr lang="en-US" sz="2400" dirty="0" smtClean="0"/>
              <a:t>, </a:t>
            </a:r>
            <a:r>
              <a:rPr lang="en-US" sz="2400" i="1" dirty="0" smtClean="0"/>
              <a:t>L2</a:t>
            </a:r>
            <a:r>
              <a:rPr lang="en-US" sz="2400" dirty="0" smtClean="0"/>
              <a:t>, and dropout </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1100" dirty="0" smtClean="0"/>
          </a:p>
          <a:p>
            <a:pPr algn="just"/>
            <a:r>
              <a:rPr lang="en-US" sz="2400" dirty="0" smtClean="0"/>
              <a:t>Regularization is a technique which makes slight modifications to the learning algorithm such that the model generalizes better. This in turn improves the model’s performance on the unseen data as well.</a:t>
            </a:r>
          </a:p>
          <a:p>
            <a:pPr algn="just">
              <a:lnSpc>
                <a:spcPct val="170000"/>
              </a:lnSpc>
              <a:buNone/>
            </a:pPr>
            <a:endParaRPr lang="en-US" sz="2000" dirty="0" smtClean="0"/>
          </a:p>
        </p:txBody>
      </p:sp>
      <p:pic>
        <p:nvPicPr>
          <p:cNvPr id="1027" name="Picture 3"/>
          <p:cNvPicPr>
            <a:picLocks noChangeAspect="1" noChangeArrowheads="1"/>
          </p:cNvPicPr>
          <p:nvPr/>
        </p:nvPicPr>
        <p:blipFill>
          <a:blip r:embed="rId2"/>
          <a:srcRect/>
          <a:stretch>
            <a:fillRect/>
          </a:stretch>
        </p:blipFill>
        <p:spPr bwMode="auto">
          <a:xfrm>
            <a:off x="1066800" y="2844800"/>
            <a:ext cx="6953250" cy="195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7790688" cy="639762"/>
          </a:xfrm>
        </p:spPr>
        <p:txBody>
          <a:bodyPr>
            <a:noAutofit/>
          </a:bodyPr>
          <a:lstStyle/>
          <a:p>
            <a:r>
              <a:rPr lang="en-US" sz="3200" b="1" dirty="0" smtClean="0"/>
              <a:t>Regularization:</a:t>
            </a:r>
          </a:p>
        </p:txBody>
      </p:sp>
      <p:sp>
        <p:nvSpPr>
          <p:cNvPr id="3" name="Content Placeholder 2"/>
          <p:cNvSpPr>
            <a:spLocks noGrp="1"/>
          </p:cNvSpPr>
          <p:nvPr>
            <p:ph idx="1"/>
          </p:nvPr>
        </p:nvSpPr>
        <p:spPr>
          <a:xfrm>
            <a:off x="76200" y="685800"/>
            <a:ext cx="8953900" cy="6172200"/>
          </a:xfrm>
        </p:spPr>
        <p:txBody>
          <a:bodyPr>
            <a:noAutofit/>
          </a:bodyPr>
          <a:lstStyle/>
          <a:p>
            <a:pPr algn="just">
              <a:lnSpc>
                <a:spcPct val="170000"/>
              </a:lnSpc>
              <a:buNone/>
            </a:pPr>
            <a:r>
              <a:rPr lang="en-US" sz="2400" b="1" dirty="0" smtClean="0"/>
              <a:t>Different Regularization Techniques in Deep Learning</a:t>
            </a:r>
          </a:p>
          <a:p>
            <a:pPr algn="just">
              <a:lnSpc>
                <a:spcPts val="3200"/>
              </a:lnSpc>
              <a:buNone/>
            </a:pPr>
            <a:r>
              <a:rPr lang="en-US" sz="2000" dirty="0" smtClean="0"/>
              <a:t>	</a:t>
            </a:r>
            <a:r>
              <a:rPr lang="en-US" sz="2400" dirty="0" smtClean="0"/>
              <a:t>L1 and L2 are the most common types of regularization. These update the general cost function by adding another term known as the regularization term.</a:t>
            </a:r>
          </a:p>
          <a:p>
            <a:pPr algn="just">
              <a:lnSpc>
                <a:spcPts val="3200"/>
              </a:lnSpc>
              <a:buNone/>
            </a:pPr>
            <a:r>
              <a:rPr lang="en-US" sz="2400" b="1" i="1" dirty="0" smtClean="0"/>
              <a:t>	Cost function = Loss (say, binary cross entropy) + Regularization term</a:t>
            </a:r>
            <a:endParaRPr lang="en-US" sz="2400" b="1" dirty="0" smtClean="0"/>
          </a:p>
          <a:p>
            <a:pPr algn="just">
              <a:lnSpc>
                <a:spcPts val="3200"/>
              </a:lnSpc>
            </a:pPr>
            <a:r>
              <a:rPr lang="en-US" sz="2400" dirty="0" smtClean="0"/>
              <a:t>Due to the addition of this regularization term, the values of weight matrices decrease because it assumes that a neural network with smaller weight matrices leads to simpler models. Therefore, it will also reduce overfitting to quite an extent.</a:t>
            </a:r>
          </a:p>
          <a:p>
            <a:pPr algn="just">
              <a:lnSpc>
                <a:spcPts val="3200"/>
              </a:lnSpc>
            </a:pPr>
            <a:r>
              <a:rPr lang="en-US" sz="2400" dirty="0" smtClean="0"/>
              <a:t>In L2, we have:</a:t>
            </a:r>
          </a:p>
          <a:p>
            <a:pPr algn="just">
              <a:lnSpc>
                <a:spcPct val="170000"/>
              </a:lnSpc>
              <a:buNone/>
            </a:pPr>
            <a:endParaRPr lang="en-US" sz="2000" b="1" dirty="0" smtClean="0"/>
          </a:p>
          <a:p>
            <a:pPr algn="just">
              <a:lnSpc>
                <a:spcPct val="170000"/>
              </a:lnSpc>
              <a:buNone/>
            </a:pPr>
            <a:r>
              <a:rPr lang="en-US" sz="2000" b="1" dirty="0" smtClean="0"/>
              <a:t>						lambda</a:t>
            </a:r>
            <a:r>
              <a:rPr lang="en-US" sz="2000" dirty="0" smtClean="0"/>
              <a:t> is the regularization parameter</a:t>
            </a:r>
          </a:p>
        </p:txBody>
      </p:sp>
      <p:pic>
        <p:nvPicPr>
          <p:cNvPr id="2050" name="Picture 2" descr="https://cdn.analyticsvidhya.com/wp-content/uploads/2018/04/Screen-Shot-2018-04-04-at-1.59.54-AM.png"/>
          <p:cNvPicPr>
            <a:picLocks noChangeAspect="1" noChangeArrowheads="1"/>
          </p:cNvPicPr>
          <p:nvPr/>
        </p:nvPicPr>
        <p:blipFill>
          <a:blip r:embed="rId2"/>
          <a:srcRect/>
          <a:stretch>
            <a:fillRect/>
          </a:stretch>
        </p:blipFill>
        <p:spPr bwMode="auto">
          <a:xfrm>
            <a:off x="1159947" y="5715000"/>
            <a:ext cx="5621853" cy="838200"/>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096000" cy="639762"/>
          </a:xfrm>
        </p:spPr>
        <p:txBody>
          <a:bodyPr>
            <a:noAutofit/>
          </a:bodyPr>
          <a:lstStyle/>
          <a:p>
            <a:r>
              <a:rPr lang="en-US" sz="3200" b="1" dirty="0" smtClean="0"/>
              <a:t>Regularization:</a:t>
            </a:r>
          </a:p>
        </p:txBody>
      </p:sp>
      <p:sp>
        <p:nvSpPr>
          <p:cNvPr id="3" name="Content Placeholder 2"/>
          <p:cNvSpPr>
            <a:spLocks noGrp="1"/>
          </p:cNvSpPr>
          <p:nvPr>
            <p:ph idx="1"/>
          </p:nvPr>
        </p:nvSpPr>
        <p:spPr>
          <a:xfrm>
            <a:off x="152400" y="609600"/>
            <a:ext cx="8725300" cy="6172200"/>
          </a:xfrm>
        </p:spPr>
        <p:txBody>
          <a:bodyPr>
            <a:noAutofit/>
          </a:bodyPr>
          <a:lstStyle/>
          <a:p>
            <a:pPr algn="just"/>
            <a:r>
              <a:rPr lang="en-US" sz="2400" dirty="0" smtClean="0"/>
              <a:t>L2 regularization is also known as </a:t>
            </a:r>
            <a:r>
              <a:rPr lang="en-US" sz="2400" i="1" dirty="0" smtClean="0"/>
              <a:t>weight decay</a:t>
            </a:r>
            <a:r>
              <a:rPr lang="en-US" sz="2400" dirty="0" smtClean="0"/>
              <a:t> as it forces the weights to decay towards zero (but not exactly zero).</a:t>
            </a:r>
          </a:p>
          <a:p>
            <a:pPr>
              <a:lnSpc>
                <a:spcPct val="150000"/>
              </a:lnSpc>
            </a:pPr>
            <a:r>
              <a:rPr lang="en-US" sz="2400" dirty="0" smtClean="0"/>
              <a:t>In L1 regularization, we have:</a:t>
            </a:r>
          </a:p>
          <a:p>
            <a:pPr>
              <a:lnSpc>
                <a:spcPct val="150000"/>
              </a:lnSpc>
              <a:buNone/>
            </a:pPr>
            <a:endParaRPr lang="en-US" sz="2400" dirty="0" smtClean="0"/>
          </a:p>
          <a:p>
            <a:pPr>
              <a:lnSpc>
                <a:spcPct val="150000"/>
              </a:lnSpc>
              <a:buNone/>
            </a:pPr>
            <a:endParaRPr lang="en-US" sz="2400" dirty="0" smtClean="0"/>
          </a:p>
          <a:p>
            <a:pPr algn="just">
              <a:lnSpc>
                <a:spcPct val="150000"/>
              </a:lnSpc>
            </a:pPr>
            <a:r>
              <a:rPr lang="en-US" sz="2400" dirty="0" smtClean="0"/>
              <a:t>In this, we penalize the absolute value of the weights. Unlike L2, the weights may be reduced to zero here. </a:t>
            </a:r>
            <a:r>
              <a:rPr lang="en-US" sz="2400" b="1" dirty="0" smtClean="0"/>
              <a:t>Hence, it is very useful when we are trying to compress our model. Otherwise, we usually prefer L2 over it.</a:t>
            </a:r>
            <a:endParaRPr lang="en-US" sz="2400" dirty="0" smtClean="0"/>
          </a:p>
          <a:p>
            <a:pPr algn="just">
              <a:lnSpc>
                <a:spcPct val="170000"/>
              </a:lnSpc>
              <a:buNone/>
            </a:pPr>
            <a:endParaRPr lang="en-US" sz="2000" dirty="0" smtClean="0"/>
          </a:p>
        </p:txBody>
      </p:sp>
      <p:pic>
        <p:nvPicPr>
          <p:cNvPr id="58370" name="Picture 2" descr="https://cdn.analyticsvidhya.com/wp-content/uploads/2018/04/Screen-Shot-2018-04-04-at-1.59.57-AM.png"/>
          <p:cNvPicPr>
            <a:picLocks noChangeAspect="1" noChangeArrowheads="1"/>
          </p:cNvPicPr>
          <p:nvPr/>
        </p:nvPicPr>
        <p:blipFill>
          <a:blip r:embed="rId2"/>
          <a:srcRect/>
          <a:stretch>
            <a:fillRect/>
          </a:stretch>
        </p:blipFill>
        <p:spPr bwMode="auto">
          <a:xfrm>
            <a:off x="1371600" y="2133600"/>
            <a:ext cx="5642535" cy="990600"/>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324600" cy="639762"/>
          </a:xfrm>
        </p:spPr>
        <p:txBody>
          <a:bodyPr>
            <a:noAutofit/>
          </a:bodyPr>
          <a:lstStyle/>
          <a:p>
            <a:r>
              <a:rPr lang="en-US" sz="3600" b="1" dirty="0" smtClean="0"/>
              <a:t>Regularization:</a:t>
            </a:r>
          </a:p>
        </p:txBody>
      </p:sp>
      <p:sp>
        <p:nvSpPr>
          <p:cNvPr id="3" name="Content Placeholder 2"/>
          <p:cNvSpPr>
            <a:spLocks noGrp="1"/>
          </p:cNvSpPr>
          <p:nvPr>
            <p:ph idx="1"/>
          </p:nvPr>
        </p:nvSpPr>
        <p:spPr>
          <a:xfrm>
            <a:off x="152400" y="685800"/>
            <a:ext cx="8953900" cy="6172200"/>
          </a:xfrm>
        </p:spPr>
        <p:txBody>
          <a:bodyPr>
            <a:noAutofit/>
          </a:bodyPr>
          <a:lstStyle/>
          <a:p>
            <a:pPr algn="just">
              <a:buNone/>
            </a:pPr>
            <a:r>
              <a:rPr lang="en-US" sz="2800" b="1" dirty="0" smtClean="0"/>
              <a:t>Dropout</a:t>
            </a:r>
          </a:p>
          <a:p>
            <a:pPr algn="just">
              <a:lnSpc>
                <a:spcPts val="3600"/>
              </a:lnSpc>
            </a:pPr>
            <a:r>
              <a:rPr lang="en-US" sz="2600" dirty="0" smtClean="0"/>
              <a:t>In addition to the L2 and L1 regularization, another famous and powerful regularization technique is called the dropout regularization. </a:t>
            </a:r>
          </a:p>
          <a:p>
            <a:pPr algn="just">
              <a:lnSpc>
                <a:spcPts val="3600"/>
              </a:lnSpc>
            </a:pPr>
            <a:r>
              <a:rPr lang="en-US" sz="2600" dirty="0" smtClean="0"/>
              <a:t>In a nutshell, dropout means that during training with some probability </a:t>
            </a:r>
            <a:r>
              <a:rPr lang="en-US" sz="2600" b="1" dirty="0" smtClean="0"/>
              <a:t>P</a:t>
            </a:r>
            <a:r>
              <a:rPr lang="en-US" sz="2600" dirty="0" smtClean="0"/>
              <a:t> a neuron of the neural network gets turned off during training. Let’s look at a visual example.</a:t>
            </a:r>
          </a:p>
          <a:p>
            <a:pPr algn="just">
              <a:lnSpc>
                <a:spcPct val="170000"/>
              </a:lnSpc>
              <a:buNone/>
            </a:pPr>
            <a:endParaRPr lang="en-US" sz="2000" dirty="0" smtClean="0"/>
          </a:p>
        </p:txBody>
      </p:sp>
      <p:pic>
        <p:nvPicPr>
          <p:cNvPr id="59394" name="Picture 2" descr="https://miro.medium.com/v2/1*5t5lyeuTBLNV6Gl23cbZig.png"/>
          <p:cNvPicPr>
            <a:picLocks noChangeAspect="1" noChangeArrowheads="1"/>
          </p:cNvPicPr>
          <p:nvPr/>
        </p:nvPicPr>
        <p:blipFill>
          <a:blip r:embed="rId2"/>
          <a:srcRect/>
          <a:stretch>
            <a:fillRect/>
          </a:stretch>
        </p:blipFill>
        <p:spPr bwMode="auto">
          <a:xfrm>
            <a:off x="686922" y="4267200"/>
            <a:ext cx="8204946" cy="2133600"/>
          </a:xfrm>
          <a:prstGeom prst="rect">
            <a:avLst/>
          </a:prstGeom>
          <a:noFill/>
        </p:spPr>
      </p:pic>
      <p:sp>
        <p:nvSpPr>
          <p:cNvPr id="5" name="TextBox 4"/>
          <p:cNvSpPr txBox="1"/>
          <p:nvPr/>
        </p:nvSpPr>
        <p:spPr>
          <a:xfrm>
            <a:off x="2209800" y="6400800"/>
            <a:ext cx="4114800" cy="381000"/>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858000" cy="715962"/>
          </a:xfrm>
        </p:spPr>
        <p:txBody>
          <a:bodyPr>
            <a:normAutofit fontScale="90000"/>
          </a:bodyPr>
          <a:lstStyle/>
          <a:p>
            <a:r>
              <a:rPr lang="en-US" b="1" dirty="0" smtClean="0"/>
              <a:t>Regularization:</a:t>
            </a:r>
            <a:endParaRPr lang="en-US" dirty="0"/>
          </a:p>
        </p:txBody>
      </p:sp>
      <p:sp>
        <p:nvSpPr>
          <p:cNvPr id="3" name="Content Placeholder 2"/>
          <p:cNvSpPr>
            <a:spLocks noGrp="1"/>
          </p:cNvSpPr>
          <p:nvPr>
            <p:ph idx="1"/>
          </p:nvPr>
        </p:nvSpPr>
        <p:spPr>
          <a:xfrm>
            <a:off x="228600" y="685800"/>
            <a:ext cx="8628888" cy="6019800"/>
          </a:xfrm>
        </p:spPr>
        <p:txBody>
          <a:bodyPr>
            <a:normAutofit fontScale="85000" lnSpcReduction="20000"/>
          </a:bodyPr>
          <a:lstStyle/>
          <a:p>
            <a:pPr algn="just">
              <a:lnSpc>
                <a:spcPct val="150000"/>
              </a:lnSpc>
              <a:buNone/>
            </a:pPr>
            <a:r>
              <a:rPr lang="en-US" sz="3800" b="1" dirty="0" smtClean="0"/>
              <a:t>Dropout: </a:t>
            </a:r>
            <a:r>
              <a:rPr lang="en-US" sz="3800" dirty="0" smtClean="0"/>
              <a:t> In figure</a:t>
            </a:r>
            <a:endParaRPr lang="en-US" sz="3800" b="1" dirty="0" smtClean="0"/>
          </a:p>
          <a:p>
            <a:pPr algn="just">
              <a:lnSpc>
                <a:spcPct val="150000"/>
              </a:lnSpc>
            </a:pPr>
            <a:r>
              <a:rPr lang="en-US" sz="2600" dirty="0" smtClean="0"/>
              <a:t>Assume on the left side we have a </a:t>
            </a:r>
            <a:r>
              <a:rPr lang="en-US" sz="2600" dirty="0" err="1" smtClean="0"/>
              <a:t>feedforward</a:t>
            </a:r>
            <a:r>
              <a:rPr lang="en-US" sz="2600" dirty="0" smtClean="0"/>
              <a:t> neural network with no dropout. Using dropout with let’s say a probability of </a:t>
            </a:r>
            <a:r>
              <a:rPr lang="en-US" sz="2600" b="1" dirty="0" smtClean="0"/>
              <a:t>P=0.5</a:t>
            </a:r>
            <a:r>
              <a:rPr lang="en-US" sz="2600" dirty="0" smtClean="0"/>
              <a:t> that a random neuron gets turned off during training would result in a neural network on the right side.</a:t>
            </a:r>
          </a:p>
          <a:p>
            <a:pPr algn="just">
              <a:lnSpc>
                <a:spcPct val="150000"/>
              </a:lnSpc>
            </a:pPr>
            <a:r>
              <a:rPr lang="en-US" sz="2600" dirty="0" smtClean="0"/>
              <a:t>In this case, you can observe that approximately half of the neurons are not active and are not considered as a part of the neural network. And as you can observe the neural network becomes simpler.</a:t>
            </a:r>
          </a:p>
          <a:p>
            <a:pPr algn="just">
              <a:lnSpc>
                <a:spcPct val="150000"/>
              </a:lnSpc>
            </a:pPr>
            <a:r>
              <a:rPr lang="en-US" sz="2600" dirty="0" smtClean="0"/>
              <a:t>A simpler version of the neural network results in less complexity that can reduce overfitting. The deactivation of neurons with a certain probability </a:t>
            </a:r>
            <a:r>
              <a:rPr lang="en-US" sz="2600" b="1" dirty="0" smtClean="0"/>
              <a:t>P</a:t>
            </a:r>
            <a:r>
              <a:rPr lang="en-US" sz="2600" dirty="0" smtClean="0"/>
              <a:t> is applied at each forward propagation and weight update step.</a:t>
            </a:r>
          </a:p>
          <a:p>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81288" cy="6324600"/>
          </a:xfrm>
        </p:spPr>
        <p:txBody>
          <a:bodyPr>
            <a:normAutofit fontScale="70000" lnSpcReduction="20000"/>
          </a:bodyPr>
          <a:lstStyle/>
          <a:p>
            <a:pPr algn="just">
              <a:lnSpc>
                <a:spcPct val="160000"/>
              </a:lnSpc>
            </a:pPr>
            <a:r>
              <a:rPr lang="en-US" dirty="0" smtClean="0"/>
              <a:t>Overfitting occurs in more complex neural network models (many layers, many neurons)</a:t>
            </a:r>
          </a:p>
          <a:p>
            <a:pPr algn="just">
              <a:lnSpc>
                <a:spcPct val="160000"/>
              </a:lnSpc>
            </a:pPr>
            <a:r>
              <a:rPr lang="en-US" dirty="0" smtClean="0"/>
              <a:t>Complexity of the neural network can be reduced by using L1 and L2 regularization as well as dropout</a:t>
            </a:r>
          </a:p>
          <a:p>
            <a:pPr algn="just">
              <a:lnSpc>
                <a:spcPct val="160000"/>
              </a:lnSpc>
            </a:pPr>
            <a:r>
              <a:rPr lang="en-US" dirty="0" smtClean="0"/>
              <a:t>L1 regularization forces the weight parameters to become zero</a:t>
            </a:r>
          </a:p>
          <a:p>
            <a:pPr algn="just">
              <a:lnSpc>
                <a:spcPct val="160000"/>
              </a:lnSpc>
            </a:pPr>
            <a:r>
              <a:rPr lang="en-US" dirty="0" smtClean="0"/>
              <a:t>L2 regularization forces the weight parameters towards zero (but never exactly zero)</a:t>
            </a:r>
          </a:p>
          <a:p>
            <a:pPr algn="just">
              <a:lnSpc>
                <a:spcPct val="160000"/>
              </a:lnSpc>
            </a:pPr>
            <a:r>
              <a:rPr lang="en-US" dirty="0" smtClean="0"/>
              <a:t>Smaller weight parameters make some neurons </a:t>
            </a:r>
            <a:r>
              <a:rPr lang="en-US" dirty="0" err="1" smtClean="0"/>
              <a:t>neglectable</a:t>
            </a:r>
            <a:r>
              <a:rPr lang="en-US" dirty="0" smtClean="0"/>
              <a:t> → neural network becomes less complex → reduces overfitting</a:t>
            </a:r>
          </a:p>
          <a:p>
            <a:pPr algn="just">
              <a:lnSpc>
                <a:spcPct val="160000"/>
              </a:lnSpc>
            </a:pPr>
            <a:r>
              <a:rPr lang="en-US" dirty="0" smtClean="0"/>
              <a:t>During dropout, some neurons get deactivated with a random probability </a:t>
            </a:r>
            <a:r>
              <a:rPr lang="en-US" b="1" dirty="0" smtClean="0"/>
              <a:t>P </a:t>
            </a:r>
            <a:r>
              <a:rPr lang="en-US" dirty="0" smtClean="0"/>
              <a:t>→ Neural network becomes less complex</a:t>
            </a:r>
            <a:r>
              <a:rPr lang="en-US" b="1" dirty="0" smtClean="0"/>
              <a:t> </a:t>
            </a:r>
            <a:r>
              <a:rPr lang="en-US" dirty="0" smtClean="0"/>
              <a:t>→ reduces overfitting</a:t>
            </a:r>
          </a:p>
          <a:p>
            <a:pPr>
              <a:buNone/>
            </a:pP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4400" i="1" dirty="0" smtClean="0">
              <a:latin typeface="Times New Roman" pitchFamily="18" charset="0"/>
              <a:cs typeface="Times New Roman" pitchFamily="18" charset="0"/>
            </a:endParaRPr>
          </a:p>
          <a:p>
            <a:pPr algn="ctr">
              <a:buNone/>
            </a:pPr>
            <a:r>
              <a:rPr lang="en-US" sz="9600" i="1" dirty="0" smtClean="0">
                <a:latin typeface="Times New Roman" pitchFamily="18" charset="0"/>
                <a:cs typeface="Times New Roman" pitchFamily="18" charset="0"/>
              </a:rPr>
              <a:t>Thank You</a:t>
            </a:r>
            <a:endParaRPr lang="en-US" sz="96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266825" y="1133475"/>
            <a:ext cx="6610350" cy="45910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31930" y="381000"/>
            <a:ext cx="8378669"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081088" y="1090613"/>
            <a:ext cx="6981825" cy="4676775"/>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223869" y="457472"/>
            <a:ext cx="8696695" cy="54861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220649" y="533400"/>
            <a:ext cx="8801597" cy="508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63250" y="204788"/>
            <a:ext cx="8475454" cy="5967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b="1" dirty="0" smtClean="0">
                <a:latin typeface="Times New Roman" pitchFamily="18" charset="0"/>
                <a:cs typeface="Times New Roman" pitchFamily="18" charset="0"/>
              </a:rPr>
              <a:t>Fundamentals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685800"/>
            <a:ext cx="8686800" cy="6019800"/>
          </a:xfrm>
        </p:spPr>
        <p:txBody>
          <a:bodyPr>
            <a:noAutofit/>
          </a:bodyPr>
          <a:lstStyle/>
          <a:p>
            <a:pPr algn="just">
              <a:lnSpc>
                <a:spcPct val="150000"/>
              </a:lnSpc>
            </a:pPr>
            <a:r>
              <a:rPr lang="en-US" sz="2100" b="1" dirty="0" smtClean="0">
                <a:latin typeface="Times New Roman" pitchFamily="18" charset="0"/>
                <a:cs typeface="Times New Roman" pitchFamily="18" charset="0"/>
              </a:rPr>
              <a:t>Weights and Biases: </a:t>
            </a:r>
            <a:r>
              <a:rPr lang="en-US" sz="2100" dirty="0" smtClean="0">
                <a:latin typeface="Times New Roman" pitchFamily="18" charset="0"/>
                <a:cs typeface="Times New Roman" pitchFamily="18" charset="0"/>
              </a:rPr>
              <a:t>The knowledge of a neural network is stored in the weights and biases that are learnt during the training process. These weights determine the influence that a given input (or neuron) has on an output.</a:t>
            </a:r>
          </a:p>
          <a:p>
            <a:pPr algn="just">
              <a:lnSpc>
                <a:spcPct val="150000"/>
              </a:lnSpc>
            </a:pPr>
            <a:r>
              <a:rPr lang="en-US" sz="2100" b="1" dirty="0" smtClean="0">
                <a:latin typeface="Times New Roman" pitchFamily="18" charset="0"/>
                <a:cs typeface="Times New Roman" pitchFamily="18" charset="0"/>
              </a:rPr>
              <a:t>Forward Propagation: </a:t>
            </a:r>
            <a:r>
              <a:rPr lang="en-US" sz="2100" dirty="0" smtClean="0">
                <a:latin typeface="Times New Roman" pitchFamily="18" charset="0"/>
                <a:cs typeface="Times New Roman" pitchFamily="18" charset="0"/>
              </a:rPr>
              <a:t>Forward propagation is the process in which the neural network makes its predictions. Starting from the input layer, it propagates the input through the network, layer by layer, until it reaches the output layer. At each neuron, it multiplies the input by the weights, adds the bias, and applies the activation function to generate the output.</a:t>
            </a:r>
          </a:p>
          <a:p>
            <a:pPr algn="just">
              <a:lnSpc>
                <a:spcPct val="150000"/>
              </a:lnSpc>
            </a:pPr>
            <a:r>
              <a:rPr lang="en-US" sz="2100" b="1" dirty="0" smtClean="0">
                <a:latin typeface="Times New Roman" pitchFamily="18" charset="0"/>
                <a:cs typeface="Times New Roman" pitchFamily="18" charset="0"/>
              </a:rPr>
              <a:t>Activation Function:</a:t>
            </a:r>
            <a:r>
              <a:rPr lang="en-US" sz="2100" dirty="0" smtClean="0">
                <a:latin typeface="Times New Roman" pitchFamily="18" charset="0"/>
                <a:cs typeface="Times New Roman" pitchFamily="18" charset="0"/>
              </a:rPr>
              <a:t> The activation function decides whether a neuron should be activated or not by transforming the weighted sum of the inputs and the bias. Common activation functions include </a:t>
            </a:r>
            <a:r>
              <a:rPr lang="en-US" sz="2100" dirty="0" err="1" smtClean="0">
                <a:latin typeface="Times New Roman" pitchFamily="18" charset="0"/>
                <a:cs typeface="Times New Roman" pitchFamily="18" charset="0"/>
              </a:rPr>
              <a:t>theSigmoid</a:t>
            </a:r>
            <a:r>
              <a:rPr lang="en-US" sz="2100" dirty="0" smtClean="0">
                <a:latin typeface="Times New Roman" pitchFamily="18" charset="0"/>
                <a:cs typeface="Times New Roman" pitchFamily="18" charset="0"/>
              </a:rPr>
              <a:t>, Tanh, and </a:t>
            </a:r>
            <a:r>
              <a:rPr lang="en-US" sz="2100" dirty="0" err="1" smtClean="0">
                <a:latin typeface="Times New Roman" pitchFamily="18" charset="0"/>
                <a:cs typeface="Times New Roman" pitchFamily="18" charset="0"/>
              </a:rPr>
              <a:t>ReLU</a:t>
            </a:r>
            <a:r>
              <a:rPr lang="en-US" sz="2100" dirty="0" smtClean="0">
                <a:latin typeface="Times New Roman" pitchFamily="18" charset="0"/>
                <a:cs typeface="Times New Roman" pitchFamily="18" charset="0"/>
              </a:rPr>
              <a:t>.</a:t>
            </a:r>
            <a:endParaRPr lang="en-US" sz="21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715962"/>
          </a:xfrm>
        </p:spPr>
        <p:txBody>
          <a:bodyPr>
            <a:normAutofit fontScale="90000"/>
          </a:bodyPr>
          <a:lstStyle/>
          <a:p>
            <a:r>
              <a:rPr lang="en-US" b="1" dirty="0" smtClean="0">
                <a:latin typeface="Times New Roman" pitchFamily="18" charset="0"/>
                <a:cs typeface="Times New Roman" pitchFamily="18" charset="0"/>
              </a:rPr>
              <a:t>Fundamentals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990600"/>
            <a:ext cx="8610600" cy="5638800"/>
          </a:xfrm>
        </p:spPr>
        <p:txBody>
          <a:bodyPr>
            <a:normAutofit fontScale="85000" lnSpcReduction="10000"/>
          </a:bodyPr>
          <a:lstStyle/>
          <a:p>
            <a:pPr algn="just">
              <a:lnSpc>
                <a:spcPct val="150000"/>
              </a:lnSpc>
            </a:pPr>
            <a:r>
              <a:rPr lang="en-US" sz="2800" b="1" dirty="0" smtClean="0">
                <a:latin typeface="Times New Roman" pitchFamily="18" charset="0"/>
                <a:cs typeface="Times New Roman" pitchFamily="18" charset="0"/>
              </a:rPr>
              <a:t>Loss Function: </a:t>
            </a:r>
            <a:r>
              <a:rPr lang="en-US" sz="2800" dirty="0" smtClean="0">
                <a:latin typeface="Times New Roman" pitchFamily="18" charset="0"/>
                <a:cs typeface="Times New Roman" pitchFamily="18" charset="0"/>
              </a:rPr>
              <a:t>A loss function measures the difference between the predicted output of the neural network and the actual output during training. The goal is to minimize this difference.</a:t>
            </a:r>
          </a:p>
          <a:p>
            <a:pPr algn="just">
              <a:lnSpc>
                <a:spcPct val="150000"/>
              </a:lnSpc>
            </a:pPr>
            <a:r>
              <a:rPr lang="en-US" sz="2800" b="1" dirty="0" smtClean="0">
                <a:latin typeface="Times New Roman" pitchFamily="18" charset="0"/>
                <a:cs typeface="Times New Roman" pitchFamily="18" charset="0"/>
              </a:rPr>
              <a:t>Optimizer:</a:t>
            </a:r>
            <a:r>
              <a:rPr lang="en-US" sz="2800" dirty="0" smtClean="0">
                <a:latin typeface="Times New Roman" pitchFamily="18" charset="0"/>
                <a:cs typeface="Times New Roman" pitchFamily="18" charset="0"/>
              </a:rPr>
              <a:t> An optimizer is an algorithm used to adjust the parameters of your neural network, such as weights and learning rate, to reduce losses.</a:t>
            </a:r>
          </a:p>
          <a:p>
            <a:pPr algn="just">
              <a:lnSpc>
                <a:spcPct val="160000"/>
              </a:lnSpc>
            </a:pPr>
            <a:r>
              <a:rPr lang="en-US" sz="2800" b="1" dirty="0" smtClean="0">
                <a:latin typeface="Times New Roman" pitchFamily="18" charset="0"/>
                <a:cs typeface="Times New Roman" pitchFamily="18" charset="0"/>
              </a:rPr>
              <a:t>Backpropagation: </a:t>
            </a:r>
            <a:r>
              <a:rPr lang="en-US" sz="2800" dirty="0" smtClean="0">
                <a:latin typeface="Times New Roman" pitchFamily="18" charset="0"/>
                <a:cs typeface="Times New Roman" pitchFamily="18" charset="0"/>
              </a:rPr>
              <a:t>This is a method used to calculate the gradient of the loss function with respect to each weight in the neural network, which in turn is used to update the weights and reduce the loss.</a:t>
            </a:r>
          </a:p>
          <a:p>
            <a:pPr>
              <a:buNone/>
            </a:pPr>
            <a:endParaRPr lang="en-US" sz="28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4666" y="381000"/>
            <a:ext cx="8992184"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715962"/>
          </a:xfrm>
        </p:spPr>
        <p:txBody>
          <a:bodyPr>
            <a:normAutofit fontScale="90000"/>
          </a:bodyPr>
          <a:lstStyle/>
          <a:p>
            <a:r>
              <a:rPr lang="en-US" b="1" dirty="0" smtClean="0">
                <a:latin typeface="Times New Roman" pitchFamily="18" charset="0"/>
                <a:cs typeface="Times New Roman" pitchFamily="18" charset="0"/>
              </a:rPr>
              <a:t>Fundamentals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990600"/>
            <a:ext cx="8610600" cy="5638800"/>
          </a:xfrm>
        </p:spPr>
        <p:txBody>
          <a:bodyPr>
            <a:noAutofit/>
          </a:bodyPr>
          <a:lstStyle/>
          <a:p>
            <a:pPr algn="just">
              <a:lnSpc>
                <a:spcPct val="150000"/>
              </a:lnSpc>
            </a:pPr>
            <a:r>
              <a:rPr lang="en-US" sz="2600" b="1" dirty="0" smtClean="0">
                <a:latin typeface="Times New Roman" pitchFamily="18" charset="0"/>
                <a:cs typeface="Times New Roman" pitchFamily="18" charset="0"/>
              </a:rPr>
              <a:t>Overfitting:</a:t>
            </a:r>
            <a:r>
              <a:rPr lang="en-US" sz="2600" dirty="0" smtClean="0">
                <a:latin typeface="Times New Roman" pitchFamily="18" charset="0"/>
                <a:cs typeface="Times New Roman" pitchFamily="18" charset="0"/>
              </a:rPr>
              <a:t> Overfitting occurs when a model learns the training data too well, including its noise and outliers, and performs poorly on unseen data. </a:t>
            </a:r>
          </a:p>
          <a:p>
            <a:pPr algn="just">
              <a:lnSpc>
                <a:spcPct val="150000"/>
              </a:lnSpc>
            </a:pPr>
            <a:r>
              <a:rPr lang="en-US" sz="2600" b="1" dirty="0" err="1" smtClean="0">
                <a:latin typeface="Times New Roman" pitchFamily="18" charset="0"/>
                <a:cs typeface="Times New Roman" pitchFamily="18" charset="0"/>
              </a:rPr>
              <a:t>Underfitting</a:t>
            </a:r>
            <a:r>
              <a:rPr lang="en-US" sz="2600" b="1" dirty="0" smtClean="0">
                <a:latin typeface="Times New Roman" pitchFamily="18" charset="0"/>
                <a:cs typeface="Times New Roman" pitchFamily="18" charset="0"/>
              </a:rPr>
              <a:t>:</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Underfitting</a:t>
            </a:r>
            <a:r>
              <a:rPr lang="en-US" sz="2600" dirty="0" smtClean="0">
                <a:latin typeface="Times New Roman" pitchFamily="18" charset="0"/>
                <a:cs typeface="Times New Roman" pitchFamily="18" charset="0"/>
              </a:rPr>
              <a:t> is the opposite, where the model fails to learn the underlying patterns of the data.</a:t>
            </a:r>
          </a:p>
          <a:p>
            <a:pPr algn="just">
              <a:lnSpc>
                <a:spcPct val="150000"/>
              </a:lnSpc>
            </a:pPr>
            <a:r>
              <a:rPr lang="en-US" sz="2600" b="1" dirty="0" smtClean="0">
                <a:latin typeface="Times New Roman" pitchFamily="18" charset="0"/>
                <a:cs typeface="Times New Roman" pitchFamily="18" charset="0"/>
              </a:rPr>
              <a:t>Regularization: </a:t>
            </a:r>
            <a:r>
              <a:rPr lang="en-US" sz="2600" dirty="0" smtClean="0">
                <a:latin typeface="Times New Roman" pitchFamily="18" charset="0"/>
                <a:cs typeface="Times New Roman" pitchFamily="18" charset="0"/>
              </a:rPr>
              <a:t>Techniques like dropout, weight decay, early stopping, are used to prevent overfitting by adding a penalty to the loss function or by altering the architecture of the neural network.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839200" cy="533400"/>
          </a:xfrm>
        </p:spPr>
        <p:txBody>
          <a:bodyPr>
            <a:normAutofit fontScale="90000"/>
          </a:bodyPr>
          <a:lstStyle/>
          <a:p>
            <a:r>
              <a:rPr lang="en-US" dirty="0" smtClean="0">
                <a:latin typeface="Times New Roman" pitchFamily="18" charset="0"/>
                <a:cs typeface="Times New Roman" pitchFamily="18" charset="0"/>
              </a:rPr>
              <a:t>Building Blocks of a Neural Network</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839200" cy="2743200"/>
          </a:xfrm>
        </p:spPr>
        <p:txBody>
          <a:bodyPr/>
          <a:lstStyle/>
          <a:p>
            <a:r>
              <a:rPr lang="en-US" sz="2800" dirty="0" smtClean="0">
                <a:latin typeface="Times New Roman" pitchFamily="18" charset="0"/>
                <a:cs typeface="Times New Roman" pitchFamily="18" charset="0"/>
              </a:rPr>
              <a:t>There are two building blocks of a Neural Network: Layers and Neurons</a:t>
            </a:r>
          </a:p>
          <a:p>
            <a:r>
              <a:rPr lang="en-US" sz="2800" dirty="0" smtClean="0">
                <a:latin typeface="Times New Roman" pitchFamily="18" charset="0"/>
                <a:cs typeface="Times New Roman" pitchFamily="18" charset="0"/>
              </a:rPr>
              <a:t>A neural network is made up of vertically stacked components called </a:t>
            </a:r>
            <a:r>
              <a:rPr lang="en-US" sz="2800" b="1" dirty="0" smtClean="0">
                <a:latin typeface="Times New Roman" pitchFamily="18" charset="0"/>
                <a:cs typeface="Times New Roman" pitchFamily="18" charset="0"/>
              </a:rPr>
              <a:t>Layers</a:t>
            </a:r>
            <a:r>
              <a:rPr lang="en-US" sz="28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There are three types of layers in a NN-</a:t>
            </a:r>
            <a:endParaRPr lang="en-US" dirty="0">
              <a:latin typeface="Times New Roman" pitchFamily="18" charset="0"/>
              <a:cs typeface="Times New Roman" pitchFamily="18" charset="0"/>
            </a:endParaRPr>
          </a:p>
        </p:txBody>
      </p:sp>
      <p:pic>
        <p:nvPicPr>
          <p:cNvPr id="1026" name="Picture 2" descr="Layers in a Neural Network"/>
          <p:cNvPicPr>
            <a:picLocks noChangeAspect="1" noChangeArrowheads="1"/>
          </p:cNvPicPr>
          <p:nvPr/>
        </p:nvPicPr>
        <p:blipFill>
          <a:blip r:embed="rId2"/>
          <a:srcRect/>
          <a:stretch>
            <a:fillRect/>
          </a:stretch>
        </p:blipFill>
        <p:spPr bwMode="auto">
          <a:xfrm>
            <a:off x="2481568" y="3276600"/>
            <a:ext cx="3462032" cy="3505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533400"/>
          </a:xfrm>
        </p:spPr>
        <p:txBody>
          <a:bodyPr>
            <a:normAutofit fontScale="90000"/>
          </a:bodyPr>
          <a:lstStyle/>
          <a:p>
            <a:r>
              <a:rPr lang="en-US" dirty="0" smtClean="0">
                <a:latin typeface="Times New Roman" pitchFamily="18" charset="0"/>
                <a:cs typeface="Times New Roman" pitchFamily="18" charset="0"/>
              </a:rPr>
              <a:t>Building Blocks of a Neural Network</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839200" cy="5943600"/>
          </a:xfrm>
        </p:spPr>
        <p:txBody>
          <a:bodyPr>
            <a:normAutofit fontScale="55000" lnSpcReduction="20000"/>
          </a:bodyPr>
          <a:lstStyle/>
          <a:p>
            <a:pPr algn="just">
              <a:lnSpc>
                <a:spcPct val="170000"/>
              </a:lnSpc>
            </a:pPr>
            <a:r>
              <a:rPr lang="en-US" sz="4200" b="1" dirty="0" smtClean="0">
                <a:latin typeface="Times New Roman" pitchFamily="18" charset="0"/>
                <a:cs typeface="Times New Roman" pitchFamily="18" charset="0"/>
              </a:rPr>
              <a:t>Input Layer</a:t>
            </a:r>
            <a:r>
              <a:rPr lang="en-US" sz="4200" dirty="0" smtClean="0">
                <a:latin typeface="Times New Roman" pitchFamily="18" charset="0"/>
                <a:cs typeface="Times New Roman" pitchFamily="18" charset="0"/>
              </a:rPr>
              <a:t>– First is the input layer. This layer will accept the data and pass it to the rest of the network.</a:t>
            </a:r>
          </a:p>
          <a:p>
            <a:pPr algn="just">
              <a:lnSpc>
                <a:spcPct val="170000"/>
              </a:lnSpc>
            </a:pPr>
            <a:r>
              <a:rPr lang="en-US" sz="4200" b="1" dirty="0" smtClean="0">
                <a:latin typeface="Times New Roman" pitchFamily="18" charset="0"/>
                <a:cs typeface="Times New Roman" pitchFamily="18" charset="0"/>
              </a:rPr>
              <a:t>Hidden Layer</a:t>
            </a:r>
            <a:r>
              <a:rPr lang="en-US" sz="4200" dirty="0" smtClean="0">
                <a:latin typeface="Times New Roman" pitchFamily="18" charset="0"/>
                <a:cs typeface="Times New Roman" pitchFamily="18" charset="0"/>
              </a:rPr>
              <a:t>– The second type of layer is called the hidden layer. Hidden layers are either one or more in number for a neural network. In the above case, the number is 1. Hidden layers are the ones that are actually responsible for the excellent performance and complexity of neural networks. They perform multiple functions at the same time such as data transformation, automatic feature creation, etc.</a:t>
            </a:r>
          </a:p>
          <a:p>
            <a:pPr algn="just">
              <a:lnSpc>
                <a:spcPct val="170000"/>
              </a:lnSpc>
            </a:pPr>
            <a:r>
              <a:rPr lang="en-US" sz="4200" b="1" dirty="0" smtClean="0">
                <a:latin typeface="Times New Roman" pitchFamily="18" charset="0"/>
                <a:cs typeface="Times New Roman" pitchFamily="18" charset="0"/>
              </a:rPr>
              <a:t>Output layer</a:t>
            </a:r>
            <a:r>
              <a:rPr lang="en-US" sz="4200" dirty="0" smtClean="0">
                <a:latin typeface="Times New Roman" pitchFamily="18" charset="0"/>
                <a:cs typeface="Times New Roman" pitchFamily="18" charset="0"/>
              </a:rPr>
              <a:t>– The last type of layer is the output layer. The output layer holds the result or the output of the problem. </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srcRect/>
          <a:stretch>
            <a:fillRect/>
          </a:stretch>
        </p:blipFill>
        <p:spPr bwMode="auto">
          <a:xfrm>
            <a:off x="200025" y="728663"/>
            <a:ext cx="8743950" cy="540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533400"/>
          </a:xfrm>
        </p:spPr>
        <p:txBody>
          <a:bodyPr>
            <a:normAutofit fontScale="90000"/>
          </a:bodyPr>
          <a:lstStyle/>
          <a:p>
            <a:r>
              <a:rPr lang="en-US" dirty="0" smtClean="0">
                <a:latin typeface="Times New Roman" pitchFamily="18" charset="0"/>
                <a:cs typeface="Times New Roman" pitchFamily="18" charset="0"/>
              </a:rPr>
              <a:t>Building Blocks of a Neural Network</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839200" cy="5943600"/>
          </a:xfrm>
        </p:spPr>
        <p:txBody>
          <a:bodyPr>
            <a:normAutofit fontScale="85000" lnSpcReduction="10000"/>
          </a:bodyPr>
          <a:lstStyle/>
          <a:p>
            <a:pPr algn="just">
              <a:lnSpc>
                <a:spcPct val="150000"/>
              </a:lnSpc>
            </a:pPr>
            <a:r>
              <a:rPr lang="en-US" sz="2800" dirty="0" smtClean="0">
                <a:latin typeface="Times New Roman" pitchFamily="18" charset="0"/>
                <a:cs typeface="Times New Roman" pitchFamily="18" charset="0"/>
              </a:rPr>
              <a:t>A layer consists of small individual units called neurons.</a:t>
            </a:r>
            <a:r>
              <a:rPr lang="en-US" sz="2800" b="1" dirty="0" smtClean="0">
                <a:latin typeface="Times New Roman" pitchFamily="18" charset="0"/>
                <a:cs typeface="Times New Roman" pitchFamily="18" charset="0"/>
              </a:rPr>
              <a:t>  </a:t>
            </a:r>
          </a:p>
          <a:p>
            <a:pPr algn="just">
              <a:lnSpc>
                <a:spcPct val="150000"/>
              </a:lnSpc>
            </a:pPr>
            <a:r>
              <a:rPr lang="en-US" sz="2800" dirty="0" smtClean="0">
                <a:latin typeface="Times New Roman" pitchFamily="18" charset="0"/>
                <a:cs typeface="Times New Roman" pitchFamily="18" charset="0"/>
              </a:rPr>
              <a:t>An artificial neuron is similar to a biological neuron. It receives input from the other neurons, performs some processing, and produces an output.</a:t>
            </a:r>
          </a:p>
          <a:p>
            <a:pPr algn="just">
              <a:lnSpc>
                <a:spcPct val="150000"/>
              </a:lnSpc>
            </a:pPr>
            <a:r>
              <a:rPr lang="en-US" sz="2800" dirty="0" smtClean="0">
                <a:latin typeface="Times New Roman" pitchFamily="18" charset="0"/>
                <a:cs typeface="Times New Roman" pitchFamily="18" charset="0"/>
              </a:rPr>
              <a:t>Most simple neural network is the “perceptron”, which consists of a single neuron.</a:t>
            </a:r>
          </a:p>
          <a:p>
            <a:pPr algn="just">
              <a:lnSpc>
                <a:spcPct val="150000"/>
              </a:lnSpc>
            </a:pPr>
            <a:r>
              <a:rPr lang="en-US" sz="2800" dirty="0" smtClean="0">
                <a:latin typeface="Times New Roman" pitchFamily="18" charset="0"/>
                <a:cs typeface="Times New Roman" pitchFamily="18" charset="0"/>
              </a:rPr>
              <a:t>In biological neurons, the neuron receives electrical signals from its Dendrites, modulate the electrical signals in various amounts, then fires an output signal through its Synapses only when the total strength of the input signals exceed a certain threshold. The output is then fed to another neuron and so forth. </a:t>
            </a:r>
          </a:p>
          <a:p>
            <a:pPr algn="just">
              <a:lnSpc>
                <a:spcPct val="150000"/>
              </a:lnSpc>
            </a:pP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Perceptron</a:t>
            </a:r>
            <a:endParaRPr lang="en-US" dirty="0"/>
          </a:p>
        </p:txBody>
      </p:sp>
      <p:pic>
        <p:nvPicPr>
          <p:cNvPr id="34818" name="Picture 2"/>
          <p:cNvPicPr>
            <a:picLocks noChangeAspect="1" noChangeArrowheads="1"/>
          </p:cNvPicPr>
          <p:nvPr/>
        </p:nvPicPr>
        <p:blipFill>
          <a:blip r:embed="rId2"/>
          <a:srcRect/>
          <a:stretch>
            <a:fillRect/>
          </a:stretch>
        </p:blipFill>
        <p:spPr bwMode="auto">
          <a:xfrm>
            <a:off x="191022" y="1547550"/>
            <a:ext cx="8571977" cy="4853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162"/>
            <a:ext cx="8991600" cy="808038"/>
          </a:xfrm>
        </p:spPr>
        <p:txBody>
          <a:bodyPr/>
          <a:lstStyle/>
          <a:p>
            <a:endParaRPr lang="en-US" dirty="0"/>
          </a:p>
        </p:txBody>
      </p:sp>
      <p:sp>
        <p:nvSpPr>
          <p:cNvPr id="3" name="Content Placeholder 2"/>
          <p:cNvSpPr>
            <a:spLocks noGrp="1"/>
          </p:cNvSpPr>
          <p:nvPr>
            <p:ph idx="1"/>
          </p:nvPr>
        </p:nvSpPr>
        <p:spPr>
          <a:xfrm>
            <a:off x="152400" y="914400"/>
            <a:ext cx="8839200" cy="5791200"/>
          </a:xfrm>
        </p:spPr>
        <p:txBody>
          <a:bodyPr>
            <a:noAutofit/>
          </a:bodyPr>
          <a:lstStyle/>
          <a:p>
            <a:pPr algn="just">
              <a:lnSpc>
                <a:spcPct val="150000"/>
              </a:lnSpc>
            </a:pPr>
            <a:r>
              <a:rPr lang="en-US" sz="2800" dirty="0" smtClean="0">
                <a:latin typeface="Times New Roman" pitchFamily="18" charset="0"/>
                <a:cs typeface="Times New Roman" pitchFamily="18" charset="0"/>
              </a:rPr>
              <a:t>To model the biological neuron phenomenon, the artificial neuron performs two consecutive functions: </a:t>
            </a:r>
          </a:p>
          <a:p>
            <a:pPr algn="just">
              <a:lnSpc>
                <a:spcPct val="150000"/>
              </a:lnSpc>
              <a:buNone/>
            </a:pPr>
            <a:r>
              <a:rPr lang="en-US" sz="2800" dirty="0" smtClean="0">
                <a:latin typeface="Times New Roman" pitchFamily="18" charset="0"/>
                <a:cs typeface="Times New Roman" pitchFamily="18" charset="0"/>
              </a:rPr>
              <a:t>	1) calculates the weighted sum of the inputs to represent the total strength of the input signals and </a:t>
            </a:r>
          </a:p>
          <a:p>
            <a:pPr algn="just">
              <a:lnSpc>
                <a:spcPct val="150000"/>
              </a:lnSpc>
              <a:buNone/>
            </a:pPr>
            <a:r>
              <a:rPr lang="en-US" sz="2800" dirty="0" smtClean="0">
                <a:latin typeface="Times New Roman" pitchFamily="18" charset="0"/>
                <a:cs typeface="Times New Roman" pitchFamily="18" charset="0"/>
              </a:rPr>
              <a:t>	2) applies a step function to the result to determine whether to fire an output 1 if the signal exceeds a certain threshold or 0 if the signal doesn’t exceed the threshold.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2057400"/>
          </a:xfrm>
        </p:spPr>
        <p:txBody>
          <a:bodyPr/>
          <a:lstStyle/>
          <a:p>
            <a:pPr algn="just"/>
            <a:r>
              <a:rPr lang="en-US" sz="2800" dirty="0" smtClean="0">
                <a:latin typeface="Times New Roman" pitchFamily="18" charset="0"/>
                <a:cs typeface="Times New Roman" pitchFamily="18" charset="0"/>
              </a:rPr>
              <a:t>Not all input features are equally important (or useful features). Each input feature (xi) is assigned its own weight (wi) that reflects its importance in the decision making process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1295400" y="2971800"/>
            <a:ext cx="6617699"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153400" cy="5181600"/>
          </a:xfrm>
        </p:spPr>
        <p:txBody>
          <a:bodyPr>
            <a:noAutofit/>
          </a:bodyPr>
          <a:lstStyle/>
          <a:p>
            <a:pPr algn="just">
              <a:lnSpc>
                <a:spcPct val="125000"/>
              </a:lnSpc>
              <a:buNone/>
            </a:pPr>
            <a:r>
              <a:rPr lang="en-US" sz="2800" dirty="0" smtClean="0">
                <a:latin typeface="Times New Roman" pitchFamily="18" charset="0"/>
                <a:cs typeface="Times New Roman" pitchFamily="18" charset="0"/>
              </a:rPr>
              <a:t>	In the perceptron diagram above, you can see the following: </a:t>
            </a:r>
          </a:p>
          <a:p>
            <a:pPr marL="742950" algn="just">
              <a:lnSpc>
                <a:spcPct val="125000"/>
              </a:lnSpc>
              <a:buNone/>
            </a:pPr>
            <a:r>
              <a:rPr lang="en-US" sz="2800" dirty="0" smtClean="0">
                <a:latin typeface="Times New Roman" pitchFamily="18" charset="0"/>
                <a:cs typeface="Times New Roman" pitchFamily="18" charset="0"/>
              </a:rPr>
              <a:t>1. Input vector</a:t>
            </a:r>
          </a:p>
          <a:p>
            <a:pPr marL="742950" algn="just">
              <a:lnSpc>
                <a:spcPct val="125000"/>
              </a:lnSpc>
              <a:buNone/>
            </a:pPr>
            <a:r>
              <a:rPr lang="en-US" sz="2800" dirty="0" smtClean="0">
                <a:latin typeface="Times New Roman" pitchFamily="18" charset="0"/>
                <a:cs typeface="Times New Roman" pitchFamily="18" charset="0"/>
              </a:rPr>
              <a:t>2. Weights vector</a:t>
            </a:r>
          </a:p>
          <a:p>
            <a:pPr marL="742950" algn="just">
              <a:lnSpc>
                <a:spcPct val="125000"/>
              </a:lnSpc>
              <a:buNone/>
            </a:pPr>
            <a:r>
              <a:rPr lang="en-US" sz="2800" dirty="0" smtClean="0">
                <a:latin typeface="Times New Roman" pitchFamily="18" charset="0"/>
                <a:cs typeface="Times New Roman" pitchFamily="18" charset="0"/>
              </a:rPr>
              <a:t>3. Neuron functions</a:t>
            </a:r>
          </a:p>
          <a:p>
            <a:pPr marL="742950" algn="just">
              <a:lnSpc>
                <a:spcPct val="125000"/>
              </a:lnSpc>
              <a:buNone/>
            </a:pPr>
            <a:r>
              <a:rPr lang="en-US" sz="2800" dirty="0" smtClean="0">
                <a:latin typeface="Times New Roman" pitchFamily="18" charset="0"/>
                <a:cs typeface="Times New Roman" pitchFamily="18" charset="0"/>
              </a:rPr>
              <a:t>4. Output</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1"/>
            <a:ext cx="8458200" cy="3733800"/>
          </a:xfrm>
        </p:spPr>
        <p:txBody>
          <a:bodyPr>
            <a:normAutofit/>
          </a:bodyPr>
          <a:lstStyle/>
          <a:p>
            <a:pPr algn="just"/>
            <a:r>
              <a:rPr lang="en-US" sz="2800" dirty="0" smtClean="0">
                <a:latin typeface="Times New Roman" pitchFamily="18" charset="0"/>
                <a:cs typeface="Times New Roman" pitchFamily="18" charset="0"/>
              </a:rPr>
              <a:t>The calculations that happen inside the neuron: 1) weighted sum and 2) step function.</a:t>
            </a:r>
          </a:p>
          <a:p>
            <a:pPr marL="514350" indent="-514350" algn="just">
              <a:buAutoNum type="arabicParenR"/>
            </a:pPr>
            <a:r>
              <a:rPr lang="en-US" sz="2800" dirty="0" smtClean="0">
                <a:latin typeface="Times New Roman" pitchFamily="18" charset="0"/>
                <a:cs typeface="Times New Roman" pitchFamily="18" charset="0"/>
              </a:rPr>
              <a:t>Weighted sum Function: Also known as linear combination. It is the sum of all inputs multiplied by their weights then added to a bias term. </a:t>
            </a:r>
          </a:p>
          <a:p>
            <a:pPr marL="514350" indent="-514350" algn="just">
              <a:buNone/>
            </a:pPr>
            <a:r>
              <a:rPr lang="en-US" sz="2800" dirty="0" smtClean="0">
                <a:latin typeface="Times New Roman" pitchFamily="18" charset="0"/>
                <a:cs typeface="Times New Roman" pitchFamily="18" charset="0"/>
              </a:rPr>
              <a:t>	This function produces a straight line represented in the following equation:</a:t>
            </a:r>
            <a:endParaRPr lang="en-US" sz="2800" dirty="0">
              <a:latin typeface="Times New Roman" pitchFamily="18" charset="0"/>
              <a:cs typeface="Times New Roman" pitchFamily="18" charset="0"/>
            </a:endParaRPr>
          </a:p>
        </p:txBody>
      </p:sp>
      <p:pic>
        <p:nvPicPr>
          <p:cNvPr id="36866" name="Picture 2"/>
          <p:cNvPicPr>
            <a:picLocks noChangeAspect="1" noChangeArrowheads="1"/>
          </p:cNvPicPr>
          <p:nvPr/>
        </p:nvPicPr>
        <p:blipFill>
          <a:blip r:embed="rId2"/>
          <a:srcRect/>
          <a:stretch>
            <a:fillRect/>
          </a:stretch>
        </p:blipFill>
        <p:spPr bwMode="auto">
          <a:xfrm>
            <a:off x="767576" y="3962400"/>
            <a:ext cx="7538224"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6200" y="762000"/>
            <a:ext cx="9050992"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534400" cy="6248400"/>
          </a:xfrm>
        </p:spPr>
        <p:txBody>
          <a:bodyPr>
            <a:normAutofit lnSpcReduction="10000"/>
          </a:bodyPr>
          <a:lstStyle/>
          <a:p>
            <a:pPr algn="just">
              <a:lnSpc>
                <a:spcPct val="160000"/>
              </a:lnSpc>
            </a:pPr>
            <a:r>
              <a:rPr lang="en-US" sz="2800" dirty="0" smtClean="0">
                <a:latin typeface="Times New Roman" pitchFamily="18" charset="0"/>
                <a:cs typeface="Times New Roman" pitchFamily="18" charset="0"/>
              </a:rPr>
              <a:t>Step Activation Function: The activation function takes the same weighted sum input from before,                         z =∑x</a:t>
            </a:r>
            <a:r>
              <a:rPr lang="en-US" sz="2800" baseline="-25000" dirty="0"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.w</a:t>
            </a:r>
            <a:r>
              <a:rPr lang="en-US" sz="2800" baseline="-25000" dirty="0"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 + b , and activates (fires) the neuron if the weighted sum is higher than a certain threshold.</a:t>
            </a:r>
          </a:p>
          <a:p>
            <a:pPr algn="just">
              <a:lnSpc>
                <a:spcPct val="160000"/>
              </a:lnSpc>
            </a:pPr>
            <a:r>
              <a:rPr lang="en-US" sz="2800" dirty="0" smtClean="0">
                <a:latin typeface="Times New Roman" pitchFamily="18" charset="0"/>
                <a:cs typeface="Times New Roman" pitchFamily="18" charset="0"/>
              </a:rPr>
              <a:t>The simplest activation function used by the perceptron algorithm is the “step function” that produces a binary output (0 or 1). It basically says that, if the summed input ≥ 0, then it "fires" (output = 1). Else (summed input &lt; 0) it doesn't fire (output = 0).</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a:srcRect/>
          <a:stretch>
            <a:fillRect/>
          </a:stretch>
        </p:blipFill>
        <p:spPr bwMode="auto">
          <a:xfrm>
            <a:off x="1223963" y="1500188"/>
            <a:ext cx="6696075" cy="3857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lstStyle/>
          <a:p>
            <a:r>
              <a:rPr lang="en-US" dirty="0" smtClean="0">
                <a:latin typeface="Times New Roman" pitchFamily="18" charset="0"/>
                <a:cs typeface="Times New Roman" pitchFamily="18" charset="0"/>
              </a:rPr>
              <a:t>How does the perceptron learn?</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305800" cy="609600"/>
          </a:xfrm>
        </p:spPr>
        <p:txBody>
          <a:bodyPr>
            <a:noAutofit/>
          </a:bodyPr>
          <a:lstStyle/>
          <a:p>
            <a:r>
              <a:rPr lang="en-US" sz="3600" dirty="0" smtClean="0">
                <a:latin typeface="Times New Roman" pitchFamily="18" charset="0"/>
                <a:cs typeface="Times New Roman" pitchFamily="18" charset="0"/>
              </a:rPr>
              <a:t>How does the perceptron learn?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685800"/>
            <a:ext cx="8686800" cy="6096000"/>
          </a:xfrm>
        </p:spPr>
        <p:txBody>
          <a:bodyPr>
            <a:noAutofit/>
          </a:bodyPr>
          <a:lstStyle/>
          <a:p>
            <a:pPr algn="just">
              <a:lnSpc>
                <a:spcPct val="120000"/>
              </a:lnSpc>
            </a:pPr>
            <a:r>
              <a:rPr lang="en-US" sz="2400" dirty="0" smtClean="0">
                <a:latin typeface="Times New Roman" pitchFamily="18" charset="0"/>
                <a:cs typeface="Times New Roman" pitchFamily="18" charset="0"/>
              </a:rPr>
              <a:t>The neuron uses </a:t>
            </a:r>
            <a:r>
              <a:rPr lang="en-US" sz="2400" b="1" dirty="0" smtClean="0">
                <a:latin typeface="Times New Roman" pitchFamily="18" charset="0"/>
                <a:cs typeface="Times New Roman" pitchFamily="18" charset="0"/>
              </a:rPr>
              <a:t>trial and error</a:t>
            </a:r>
            <a:r>
              <a:rPr lang="en-US" sz="2400" dirty="0" smtClean="0">
                <a:latin typeface="Times New Roman" pitchFamily="18" charset="0"/>
                <a:cs typeface="Times New Roman" pitchFamily="18" charset="0"/>
              </a:rPr>
              <a:t> to learn from its mistakes. The perceptron’s learning logic goes like this: </a:t>
            </a:r>
          </a:p>
          <a:p>
            <a:pPr marL="627063" indent="-401638" algn="just">
              <a:lnSpc>
                <a:spcPct val="120000"/>
              </a:lnSpc>
              <a:buNone/>
            </a:pPr>
            <a:r>
              <a:rPr lang="en-US" sz="2400" dirty="0" smtClean="0">
                <a:latin typeface="Times New Roman" pitchFamily="18" charset="0"/>
                <a:cs typeface="Times New Roman" pitchFamily="18" charset="0"/>
              </a:rPr>
              <a:t>1. The neuron calculates the weighted sum and apply the activation function to make a prediction ŷ. This is called </a:t>
            </a:r>
            <a:r>
              <a:rPr lang="en-US" sz="2400" b="1" dirty="0" smtClean="0">
                <a:latin typeface="Times New Roman" pitchFamily="18" charset="0"/>
                <a:cs typeface="Times New Roman" pitchFamily="18" charset="0"/>
              </a:rPr>
              <a:t>feedforward</a:t>
            </a:r>
            <a:r>
              <a:rPr lang="en-US" sz="2400" dirty="0" smtClean="0">
                <a:latin typeface="Times New Roman" pitchFamily="18" charset="0"/>
                <a:cs typeface="Times New Roman" pitchFamily="18" charset="0"/>
              </a:rPr>
              <a:t> process. </a:t>
            </a:r>
          </a:p>
          <a:p>
            <a:pPr marL="627063" indent="-401638" algn="just">
              <a:lnSpc>
                <a:spcPct val="120000"/>
              </a:lnSpc>
              <a:buNone/>
            </a:pPr>
            <a:r>
              <a:rPr lang="en-US" sz="2400" dirty="0" smtClean="0">
                <a:latin typeface="Times New Roman" pitchFamily="18" charset="0"/>
                <a:cs typeface="Times New Roman" pitchFamily="18" charset="0"/>
              </a:rPr>
              <a:t>		ŷ = activation (∑x</a:t>
            </a:r>
            <a:r>
              <a:rPr lang="en-US" sz="28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wi + b) </a:t>
            </a:r>
          </a:p>
          <a:p>
            <a:pPr marL="627063" indent="-401638" algn="just">
              <a:lnSpc>
                <a:spcPct val="120000"/>
              </a:lnSpc>
              <a:buNone/>
            </a:pPr>
            <a:r>
              <a:rPr lang="en-US" sz="2400" dirty="0" smtClean="0">
                <a:latin typeface="Times New Roman" pitchFamily="18" charset="0"/>
                <a:cs typeface="Times New Roman" pitchFamily="18" charset="0"/>
              </a:rPr>
              <a:t>2. It then compares the prediction with the actual to </a:t>
            </a:r>
            <a:r>
              <a:rPr lang="en-US" sz="2400" b="1" dirty="0" smtClean="0">
                <a:latin typeface="Times New Roman" pitchFamily="18" charset="0"/>
                <a:cs typeface="Times New Roman" pitchFamily="18" charset="0"/>
              </a:rPr>
              <a:t>calculate the error</a:t>
            </a:r>
          </a:p>
          <a:p>
            <a:pPr marL="627063" indent="-401638" algn="just">
              <a:lnSpc>
                <a:spcPct val="120000"/>
              </a:lnSpc>
              <a:buNone/>
            </a:pPr>
            <a:r>
              <a:rPr lang="en-US" sz="2400" dirty="0" smtClean="0">
                <a:latin typeface="Times New Roman" pitchFamily="18" charset="0"/>
                <a:cs typeface="Times New Roman" pitchFamily="18" charset="0"/>
              </a:rPr>
              <a:t>		 error =y -ŷ </a:t>
            </a:r>
          </a:p>
          <a:p>
            <a:pPr marL="627063" indent="-401638" algn="just">
              <a:lnSpc>
                <a:spcPct val="120000"/>
              </a:lnSpc>
              <a:buNone/>
            </a:pPr>
            <a:r>
              <a:rPr lang="en-US" sz="2400" dirty="0" smtClean="0">
                <a:latin typeface="Times New Roman" pitchFamily="18" charset="0"/>
                <a:cs typeface="Times New Roman" pitchFamily="18" charset="0"/>
              </a:rPr>
              <a:t>3. </a:t>
            </a:r>
            <a:r>
              <a:rPr lang="en-US" sz="2400" b="1" dirty="0" smtClean="0">
                <a:latin typeface="Times New Roman" pitchFamily="18" charset="0"/>
                <a:cs typeface="Times New Roman" pitchFamily="18" charset="0"/>
              </a:rPr>
              <a:t>Update the weight: </a:t>
            </a:r>
            <a:r>
              <a:rPr lang="en-US" sz="2400" dirty="0" smtClean="0">
                <a:latin typeface="Times New Roman" pitchFamily="18" charset="0"/>
                <a:cs typeface="Times New Roman" pitchFamily="18" charset="0"/>
              </a:rPr>
              <a:t>if the prediction is too high, it will adjust the weights to make a lower prediction next time and vice versa. </a:t>
            </a:r>
          </a:p>
          <a:p>
            <a:pPr marL="627063" indent="-401638" algn="just">
              <a:lnSpc>
                <a:spcPct val="120000"/>
              </a:lnSpc>
              <a:buNone/>
            </a:pPr>
            <a:r>
              <a:rPr lang="en-US" sz="2400" dirty="0" smtClean="0">
                <a:latin typeface="Times New Roman" pitchFamily="18" charset="0"/>
                <a:cs typeface="Times New Roman" pitchFamily="18" charset="0"/>
              </a:rPr>
              <a:t>4. Repeat!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609600"/>
          </a:xfrm>
        </p:spPr>
        <p:txBody>
          <a:bodyPr>
            <a:noAutofit/>
          </a:bodyPr>
          <a:lstStyle/>
          <a:p>
            <a:r>
              <a:rPr lang="en-US" sz="3200" b="1" dirty="0" smtClean="0">
                <a:latin typeface="Times New Roman" pitchFamily="18" charset="0"/>
                <a:cs typeface="Times New Roman" pitchFamily="18" charset="0"/>
              </a:rPr>
              <a:t>Is one neuron enough to solve complex problems?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685800"/>
            <a:ext cx="8686800" cy="990600"/>
          </a:xfrm>
        </p:spPr>
        <p:txBody>
          <a:bodyPr>
            <a:noAutofit/>
          </a:bodyPr>
          <a:lstStyle/>
          <a:p>
            <a:pPr algn="just">
              <a:lnSpc>
                <a:spcPct val="120000"/>
              </a:lnSpc>
            </a:pPr>
            <a:r>
              <a:rPr lang="en-US" sz="2400" b="1" dirty="0" smtClean="0"/>
              <a:t>No.</a:t>
            </a:r>
            <a:r>
              <a:rPr lang="en-US" sz="2400" dirty="0" smtClean="0"/>
              <a:t> The perceptron is a linear function. It works great with simple datasets that can be separated by a linear line. </a:t>
            </a:r>
            <a:endParaRPr lang="en-US" sz="2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762000" y="2133600"/>
            <a:ext cx="7595755"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normAutofit fontScale="90000"/>
          </a:bodyPr>
          <a:lstStyle/>
          <a:p>
            <a:r>
              <a:rPr lang="en-US" sz="3600" b="1" dirty="0" smtClean="0">
                <a:latin typeface="Times New Roman" pitchFamily="18" charset="0"/>
                <a:cs typeface="Times New Roman" pitchFamily="18" charset="0"/>
              </a:rPr>
              <a:t>Multi-Layer Perceptron Architecture </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533401"/>
            <a:ext cx="8686800" cy="2438400"/>
          </a:xfrm>
        </p:spPr>
        <p:txBody>
          <a:bodyPr>
            <a:normAutofit fontScale="92500" lnSpcReduction="10000"/>
          </a:bodyPr>
          <a:lstStyle/>
          <a:p>
            <a:pPr algn="just">
              <a:lnSpc>
                <a:spcPct val="125000"/>
              </a:lnSpc>
            </a:pPr>
            <a:r>
              <a:rPr lang="en-US" sz="2800" dirty="0" smtClean="0">
                <a:latin typeface="Times New Roman" pitchFamily="18" charset="0"/>
                <a:cs typeface="Times New Roman" pitchFamily="18" charset="0"/>
              </a:rPr>
              <a:t>A common neural network architecture is to stack the neurons in layers on top of each other called hidden layers. Each layer has n number of neurons. Layers are connected to each other by weights connections. This leads to the Multi-Layer Perceptron (MLP) architecture</a:t>
            </a:r>
            <a:endParaRPr lang="en-US" sz="28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524000" y="3124200"/>
            <a:ext cx="6067425" cy="3537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latin typeface="Times New Roman" pitchFamily="18" charset="0"/>
                <a:cs typeface="Times New Roman" pitchFamily="18" charset="0"/>
              </a:rPr>
              <a:t>Multi-Layer Perceptron</a:t>
            </a:r>
            <a:endParaRPr lang="en-US" dirty="0"/>
          </a:p>
        </p:txBody>
      </p:sp>
      <p:pic>
        <p:nvPicPr>
          <p:cNvPr id="2050" name="Picture 2"/>
          <p:cNvPicPr>
            <a:picLocks noChangeAspect="1" noChangeArrowheads="1"/>
          </p:cNvPicPr>
          <p:nvPr/>
        </p:nvPicPr>
        <p:blipFill>
          <a:blip r:embed="rId2"/>
          <a:srcRect/>
          <a:stretch>
            <a:fillRect/>
          </a:stretch>
        </p:blipFill>
        <p:spPr bwMode="auto">
          <a:xfrm>
            <a:off x="838200" y="1752600"/>
            <a:ext cx="6838950" cy="453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8077200" cy="3970318"/>
          </a:xfrm>
          <a:prstGeom prst="rect">
            <a:avLst/>
          </a:prstGeom>
        </p:spPr>
        <p:txBody>
          <a:bodyPr wrap="square">
            <a:spAutoFit/>
          </a:bodyPr>
          <a:lstStyle/>
          <a:p>
            <a:pPr>
              <a:lnSpc>
                <a:spcPct val="150000"/>
              </a:lnSpc>
            </a:pPr>
            <a:r>
              <a:rPr lang="en-US" sz="2800" dirty="0" smtClean="0">
                <a:latin typeface="Times New Roman" pitchFamily="18" charset="0"/>
                <a:cs typeface="Times New Roman" pitchFamily="18" charset="0"/>
              </a:rPr>
              <a:t>The learning process is a repetition of three main steps: </a:t>
            </a:r>
          </a:p>
          <a:p>
            <a:pPr marL="342900" indent="-342900">
              <a:lnSpc>
                <a:spcPct val="150000"/>
              </a:lnSpc>
              <a:buAutoNum type="arabicParenR"/>
            </a:pPr>
            <a:r>
              <a:rPr lang="en-US" sz="2800" dirty="0" smtClean="0">
                <a:latin typeface="Times New Roman" pitchFamily="18" charset="0"/>
                <a:cs typeface="Times New Roman" pitchFamily="18" charset="0"/>
              </a:rPr>
              <a:t>Feedforward calculations to produce a prediction (weighted sum and activation),</a:t>
            </a:r>
          </a:p>
          <a:p>
            <a:pPr marL="342900" indent="-342900">
              <a:lnSpc>
                <a:spcPct val="150000"/>
              </a:lnSpc>
              <a:buAutoNum type="arabicParenR"/>
            </a:pPr>
            <a:r>
              <a:rPr lang="en-US" sz="2800" dirty="0" smtClean="0">
                <a:latin typeface="Times New Roman" pitchFamily="18" charset="0"/>
                <a:cs typeface="Times New Roman" pitchFamily="18" charset="0"/>
              </a:rPr>
              <a:t> Calculate the error, and </a:t>
            </a:r>
          </a:p>
          <a:p>
            <a:pPr marL="342900" indent="-342900">
              <a:lnSpc>
                <a:spcPct val="150000"/>
              </a:lnSpc>
              <a:buAutoNum type="arabicParenR"/>
            </a:pPr>
            <a:r>
              <a:rPr lang="en-US" sz="2800" dirty="0" smtClean="0">
                <a:latin typeface="Times New Roman" pitchFamily="18" charset="0"/>
                <a:cs typeface="Times New Roman" pitchFamily="18" charset="0"/>
              </a:rPr>
              <a:t> Backpropagate the error and update the weights to minimize the error</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85800"/>
          </a:xfrm>
        </p:spPr>
        <p:txBody>
          <a:bodyPr>
            <a:normAutofit/>
          </a:bodyPr>
          <a:lstStyle/>
          <a:p>
            <a:r>
              <a:rPr lang="en-US" sz="3600" b="1" dirty="0" smtClean="0"/>
              <a:t>Feedforward/Forward Pass</a:t>
            </a:r>
            <a:endParaRPr lang="en-US" sz="3600" b="1" dirty="0"/>
          </a:p>
        </p:txBody>
      </p:sp>
      <p:sp>
        <p:nvSpPr>
          <p:cNvPr id="3" name="Content Placeholder 2"/>
          <p:cNvSpPr>
            <a:spLocks noGrp="1"/>
          </p:cNvSpPr>
          <p:nvPr>
            <p:ph idx="1"/>
          </p:nvPr>
        </p:nvSpPr>
        <p:spPr>
          <a:xfrm>
            <a:off x="304800" y="1066800"/>
            <a:ext cx="8686800" cy="5562600"/>
          </a:xfrm>
        </p:spPr>
        <p:txBody>
          <a:bodyPr>
            <a:normAutofit/>
          </a:bodyPr>
          <a:lstStyle/>
          <a:p>
            <a:pPr algn="just">
              <a:lnSpc>
                <a:spcPct val="150000"/>
              </a:lnSpc>
            </a:pPr>
            <a:r>
              <a:rPr lang="en-US" sz="2800" dirty="0" smtClean="0">
                <a:latin typeface="Times New Roman" pitchFamily="18" charset="0"/>
                <a:cs typeface="Times New Roman" pitchFamily="18" charset="0"/>
              </a:rPr>
              <a:t>The process of computing the linear combination and applying activation function is called Feedforward. </a:t>
            </a:r>
          </a:p>
          <a:p>
            <a:pPr algn="just">
              <a:lnSpc>
                <a:spcPct val="150000"/>
              </a:lnSpc>
            </a:pPr>
            <a:r>
              <a:rPr lang="en-US" sz="2800" dirty="0" smtClean="0">
                <a:latin typeface="Times New Roman" pitchFamily="18" charset="0"/>
                <a:cs typeface="Times New Roman" pitchFamily="18" charset="0"/>
              </a:rPr>
              <a:t>This process happens through the implementation of two consecutive functions: </a:t>
            </a:r>
          </a:p>
          <a:p>
            <a:pPr algn="just">
              <a:lnSpc>
                <a:spcPct val="150000"/>
              </a:lnSpc>
              <a:buNone/>
            </a:pPr>
            <a:r>
              <a:rPr lang="en-US" sz="2800" dirty="0" smtClean="0">
                <a:latin typeface="Times New Roman" pitchFamily="18" charset="0"/>
                <a:cs typeface="Times New Roman" pitchFamily="18" charset="0"/>
              </a:rPr>
              <a:t>	1) the weighted sum, and </a:t>
            </a:r>
          </a:p>
          <a:p>
            <a:pPr algn="just">
              <a:lnSpc>
                <a:spcPct val="150000"/>
              </a:lnSpc>
              <a:buNone/>
            </a:pPr>
            <a:r>
              <a:rPr lang="en-US" sz="2800" dirty="0" smtClean="0">
                <a:latin typeface="Times New Roman" pitchFamily="18" charset="0"/>
                <a:cs typeface="Times New Roman" pitchFamily="18" charset="0"/>
              </a:rPr>
              <a:t>	2) the activation function. </a:t>
            </a:r>
          </a:p>
          <a:p>
            <a:pPr algn="just">
              <a:lnSpc>
                <a:spcPct val="150000"/>
              </a:lnSpc>
              <a:buNone/>
            </a:pPr>
            <a:r>
              <a:rPr lang="en-US" sz="2800" dirty="0" smtClean="0">
                <a:latin typeface="Times New Roman" pitchFamily="18" charset="0"/>
                <a:cs typeface="Times New Roman" pitchFamily="18" charset="0"/>
              </a:rPr>
              <a:t>	In short, the forward pass is the calculations through the layers to make a prediction</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763000" cy="1066800"/>
          </a:xfrm>
        </p:spPr>
        <p:txBody>
          <a:bodyPr>
            <a:normAutofit/>
          </a:bodyPr>
          <a:lstStyle/>
          <a:p>
            <a:r>
              <a:rPr lang="en-US" sz="2800" dirty="0" smtClean="0">
                <a:latin typeface="Times New Roman" pitchFamily="18" charset="0"/>
                <a:cs typeface="Times New Roman" pitchFamily="18" charset="0"/>
              </a:rPr>
              <a:t>Let’s take a look at this simple three-layer neural network and explore each of its components:</a:t>
            </a:r>
            <a:endParaRPr lang="en-US" sz="28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143000" y="1524000"/>
            <a:ext cx="6858000" cy="4837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771525" y="1081088"/>
            <a:ext cx="7600950" cy="4695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smtClean="0"/>
              <a:t>Feedforward calculations</a:t>
            </a:r>
            <a:endParaRPr lang="en-US" dirty="0"/>
          </a:p>
        </p:txBody>
      </p:sp>
      <p:sp>
        <p:nvSpPr>
          <p:cNvPr id="3" name="Content Placeholder 2"/>
          <p:cNvSpPr>
            <a:spLocks noGrp="1"/>
          </p:cNvSpPr>
          <p:nvPr>
            <p:ph idx="1"/>
          </p:nvPr>
        </p:nvSpPr>
        <p:spPr>
          <a:xfrm>
            <a:off x="457200" y="838200"/>
            <a:ext cx="8229600" cy="5334000"/>
          </a:xfrm>
        </p:spPr>
        <p:txBody>
          <a:bodyPr>
            <a:normAutofit/>
          </a:bodyPr>
          <a:lstStyle/>
          <a:p>
            <a:r>
              <a:rPr lang="en-US" dirty="0" smtClean="0"/>
              <a:t>Calculations at layer1 ,</a:t>
            </a:r>
          </a:p>
          <a:p>
            <a:endParaRPr lang="en-US" dirty="0" smtClean="0"/>
          </a:p>
          <a:p>
            <a:endParaRPr lang="en-US" dirty="0" smtClean="0"/>
          </a:p>
          <a:p>
            <a:endParaRPr lang="en-US" dirty="0" smtClean="0"/>
          </a:p>
          <a:p>
            <a:r>
              <a:rPr lang="en-US" dirty="0" smtClean="0"/>
              <a:t>Calculations at layer2 ,</a:t>
            </a:r>
          </a:p>
          <a:p>
            <a:endParaRPr lang="en-US" dirty="0" smtClean="0"/>
          </a:p>
          <a:p>
            <a:endParaRPr lang="en-US" sz="1600" dirty="0" smtClean="0"/>
          </a:p>
          <a:p>
            <a:r>
              <a:rPr lang="en-US" dirty="0" smtClean="0"/>
              <a:t>Output prediction in layer 3:</a:t>
            </a:r>
          </a:p>
          <a:p>
            <a:endParaRPr lang="en-US" dirty="0"/>
          </a:p>
        </p:txBody>
      </p:sp>
      <p:pic>
        <p:nvPicPr>
          <p:cNvPr id="3074" name="Picture 2"/>
          <p:cNvPicPr>
            <a:picLocks noChangeAspect="1" noChangeArrowheads="1"/>
          </p:cNvPicPr>
          <p:nvPr/>
        </p:nvPicPr>
        <p:blipFill>
          <a:blip r:embed="rId2"/>
          <a:srcRect/>
          <a:stretch>
            <a:fillRect/>
          </a:stretch>
        </p:blipFill>
        <p:spPr bwMode="auto">
          <a:xfrm>
            <a:off x="1676400" y="1371600"/>
            <a:ext cx="5232788" cy="19812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1752600" y="3733800"/>
            <a:ext cx="4205706" cy="9906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555812" y="5334000"/>
            <a:ext cx="8157882"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smtClean="0"/>
              <a:t>Backward Pass/Backpropagation</a:t>
            </a:r>
            <a:endParaRPr lang="en-US" dirty="0"/>
          </a:p>
        </p:txBody>
      </p:sp>
      <p:sp>
        <p:nvSpPr>
          <p:cNvPr id="3" name="Content Placeholder 2"/>
          <p:cNvSpPr>
            <a:spLocks noGrp="1"/>
          </p:cNvSpPr>
          <p:nvPr>
            <p:ph idx="1"/>
          </p:nvPr>
        </p:nvSpPr>
        <p:spPr>
          <a:xfrm>
            <a:off x="152400" y="838201"/>
            <a:ext cx="8839200" cy="1905000"/>
          </a:xfrm>
        </p:spPr>
        <p:txBody>
          <a:bodyPr>
            <a:normAutofit/>
          </a:bodyPr>
          <a:lstStyle/>
          <a:p>
            <a:pPr algn="just"/>
            <a:r>
              <a:rPr lang="en-US" sz="2800" dirty="0" smtClean="0">
                <a:latin typeface="Times New Roman" pitchFamily="18" charset="0"/>
                <a:cs typeface="Times New Roman" pitchFamily="18" charset="0"/>
              </a:rPr>
              <a:t>Backpropagation or backward pass is propagating derivatives of the error, with respect to each specific weight dE/dw</a:t>
            </a:r>
            <a:r>
              <a:rPr lang="en-US" sz="2800" baseline="-25000" dirty="0"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 from the last layer (output) back to the first layer (inputs) to adjust weights.</a:t>
            </a:r>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1565055" y="3124200"/>
            <a:ext cx="5826034"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533400"/>
          </a:xfrm>
        </p:spPr>
        <p:txBody>
          <a:bodyPr>
            <a:noAutofit/>
          </a:bodyPr>
          <a:lstStyle/>
          <a:p>
            <a:r>
              <a:rPr lang="en-US" sz="3600" b="1" dirty="0" smtClean="0">
                <a:latin typeface="Times New Roman" pitchFamily="18" charset="0"/>
                <a:cs typeface="Times New Roman" pitchFamily="18" charset="0"/>
              </a:rPr>
              <a:t>Neural Networks and Activation Function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77230" y="762000"/>
            <a:ext cx="8814370" cy="5867400"/>
          </a:xfrm>
        </p:spPr>
        <p:txBody>
          <a:bodyPr>
            <a:normAutofit fontScale="77500" lnSpcReduction="20000"/>
          </a:bodyPr>
          <a:lstStyle/>
          <a:p>
            <a:pPr algn="just">
              <a:lnSpc>
                <a:spcPts val="3300"/>
              </a:lnSpc>
            </a:pPr>
            <a:r>
              <a:rPr lang="en-US" dirty="0" smtClean="0">
                <a:latin typeface="Times New Roman" pitchFamily="18" charset="0"/>
                <a:cs typeface="Times New Roman" pitchFamily="18" charset="0"/>
              </a:rPr>
              <a:t>Three important steps  in a single iteration of deep neural architectures: Forward Propagation, Backward Propagation, and Gradient Descent(Optimization).</a:t>
            </a:r>
          </a:p>
          <a:p>
            <a:pPr marL="514350" indent="-514350" algn="just">
              <a:lnSpc>
                <a:spcPts val="3300"/>
              </a:lnSpc>
              <a:buFont typeface="+mj-lt"/>
              <a:buAutoNum type="arabicPeriod"/>
            </a:pPr>
            <a:r>
              <a:rPr lang="en-US" sz="3100" b="1" dirty="0" smtClean="0">
                <a:latin typeface="Times New Roman" pitchFamily="18" charset="0"/>
                <a:cs typeface="Times New Roman" pitchFamily="18" charset="0"/>
              </a:rPr>
              <a:t>Forward Propagation:  </a:t>
            </a:r>
            <a:r>
              <a:rPr lang="en-US" sz="3100" dirty="0" smtClean="0">
                <a:latin typeface="Times New Roman" pitchFamily="18" charset="0"/>
                <a:cs typeface="Times New Roman" pitchFamily="18" charset="0"/>
              </a:rPr>
              <a:t>input data is fed in the forward direction through each layer of the neural network. The linear calculation takes place in this step and the activation function is applied.</a:t>
            </a:r>
          </a:p>
          <a:p>
            <a:pPr marL="514350" indent="-514350" algn="just">
              <a:lnSpc>
                <a:spcPts val="3300"/>
              </a:lnSpc>
              <a:buFont typeface="+mj-lt"/>
              <a:buAutoNum type="arabicPeriod"/>
            </a:pPr>
            <a:r>
              <a:rPr lang="en-US" sz="3100" b="1" dirty="0" smtClean="0">
                <a:latin typeface="Times New Roman" pitchFamily="18" charset="0"/>
                <a:cs typeface="Times New Roman" pitchFamily="18" charset="0"/>
              </a:rPr>
              <a:t>Back Propagation: </a:t>
            </a:r>
            <a:r>
              <a:rPr lang="en-US" sz="3100" dirty="0" smtClean="0">
                <a:latin typeface="Times New Roman" pitchFamily="18" charset="0"/>
                <a:cs typeface="Times New Roman" pitchFamily="18" charset="0"/>
              </a:rPr>
              <a:t>calculation of all the derivatives which will be further used for Optimization or updating the parameters.</a:t>
            </a:r>
          </a:p>
          <a:p>
            <a:pPr marL="514350" indent="-514350" algn="just">
              <a:lnSpc>
                <a:spcPts val="3300"/>
              </a:lnSpc>
              <a:buFont typeface="+mj-lt"/>
              <a:buAutoNum type="arabicPeriod"/>
            </a:pPr>
            <a:r>
              <a:rPr lang="en-US" sz="3100" b="1" dirty="0" smtClean="0">
                <a:latin typeface="Times New Roman" pitchFamily="18" charset="0"/>
                <a:cs typeface="Times New Roman" pitchFamily="18" charset="0"/>
              </a:rPr>
              <a:t>Optimization: </a:t>
            </a:r>
            <a:r>
              <a:rPr lang="en-US" sz="3100" dirty="0" smtClean="0">
                <a:latin typeface="Times New Roman" pitchFamily="18" charset="0"/>
                <a:cs typeface="Times New Roman" pitchFamily="18" charset="0"/>
              </a:rPr>
              <a:t>This step helps in the convergence of the loss function by continuously updating the parameters in each iteration. Some optimization algorithms are as follows: Gradient Descent, Momentum, Adam, </a:t>
            </a:r>
            <a:r>
              <a:rPr lang="en-US" sz="3100" dirty="0" err="1" smtClean="0">
                <a:latin typeface="Times New Roman" pitchFamily="18" charset="0"/>
                <a:cs typeface="Times New Roman" pitchFamily="18" charset="0"/>
              </a:rPr>
              <a:t>AdaGrad</a:t>
            </a:r>
            <a:r>
              <a:rPr lang="en-US" sz="3100" dirty="0" smtClean="0">
                <a:latin typeface="Times New Roman" pitchFamily="18" charset="0"/>
                <a:cs typeface="Times New Roman" pitchFamily="18" charset="0"/>
              </a:rPr>
              <a:t>, </a:t>
            </a:r>
            <a:r>
              <a:rPr lang="en-US" sz="3100" dirty="0" err="1" smtClean="0">
                <a:latin typeface="Times New Roman" pitchFamily="18" charset="0"/>
                <a:cs typeface="Times New Roman" pitchFamily="18" charset="0"/>
              </a:rPr>
              <a:t>RMSProp</a:t>
            </a:r>
            <a:r>
              <a:rPr lang="en-US" sz="3100" dirty="0" smtClean="0">
                <a:latin typeface="Times New Roman" pitchFamily="18" charset="0"/>
                <a:cs typeface="Times New Roman" pitchFamily="18" charset="0"/>
              </a:rPr>
              <a:t>, etc.</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itchFamily="18" charset="0"/>
                <a:cs typeface="Times New Roman" pitchFamily="18" charset="0"/>
              </a:rPr>
              <a:t>Activation Functions</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09600"/>
          </a:xfrm>
        </p:spPr>
        <p:txBody>
          <a:bodyPr>
            <a:normAutofit fontScale="90000"/>
          </a:bodyPr>
          <a:lstStyle/>
          <a:p>
            <a:r>
              <a:rPr lang="en-US" sz="3600" b="1" dirty="0">
                <a:latin typeface="Times New Roman" pitchFamily="18" charset="0"/>
                <a:cs typeface="Times New Roman" pitchFamily="18" charset="0"/>
              </a:rPr>
              <a:t>What is an </a:t>
            </a:r>
            <a:r>
              <a:rPr lang="en-US" sz="3600" b="1" dirty="0" smtClean="0">
                <a:latin typeface="Times New Roman" pitchFamily="18" charset="0"/>
                <a:cs typeface="Times New Roman" pitchFamily="18" charset="0"/>
              </a:rPr>
              <a:t>Activation Function?</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838200"/>
            <a:ext cx="8610600" cy="5867400"/>
          </a:xfrm>
        </p:spPr>
        <p:txBody>
          <a:bodyPr>
            <a:normAutofit fontScale="92500" lnSpcReduction="20000"/>
          </a:bodyPr>
          <a:lstStyle/>
          <a:p>
            <a:pPr algn="just">
              <a:lnSpc>
                <a:spcPct val="125000"/>
              </a:lnSpc>
            </a:pPr>
            <a:r>
              <a:rPr lang="en-US" sz="2800" dirty="0" smtClean="0">
                <a:latin typeface="Times New Roman" pitchFamily="18" charset="0"/>
                <a:cs typeface="Times New Roman" pitchFamily="18" charset="0"/>
              </a:rPr>
              <a:t>An</a:t>
            </a:r>
            <a:r>
              <a:rPr lang="en-US" sz="2800" b="1" dirty="0" smtClean="0">
                <a:latin typeface="Times New Roman" pitchFamily="18" charset="0"/>
                <a:cs typeface="Times New Roman" pitchFamily="18" charset="0"/>
              </a:rPr>
              <a:t> Activation Function</a:t>
            </a:r>
            <a:r>
              <a:rPr lang="en-US" sz="2800" dirty="0" smtClean="0">
                <a:latin typeface="Times New Roman" pitchFamily="18" charset="0"/>
                <a:cs typeface="Times New Roman" pitchFamily="18" charset="0"/>
              </a:rPr>
              <a:t> decides whether a neuron should be activated or not i.e., it decides whether the neuron’s input to the network is important or n </a:t>
            </a:r>
            <a:r>
              <a:rPr lang="en-US" sz="2800" dirty="0" err="1" smtClean="0">
                <a:latin typeface="Times New Roman" pitchFamily="18" charset="0"/>
                <a:cs typeface="Times New Roman" pitchFamily="18" charset="0"/>
              </a:rPr>
              <a:t>ot</a:t>
            </a:r>
            <a:r>
              <a:rPr lang="en-US" sz="2800" dirty="0" smtClean="0">
                <a:latin typeface="Times New Roman" pitchFamily="18" charset="0"/>
                <a:cs typeface="Times New Roman" pitchFamily="18" charset="0"/>
              </a:rPr>
              <a:t> in the process of prediction using simple mathematical operations</a:t>
            </a:r>
          </a:p>
          <a:p>
            <a:pPr algn="just">
              <a:lnSpc>
                <a:spcPct val="125000"/>
              </a:lnSpc>
            </a:pPr>
            <a:r>
              <a:rPr lang="en-US" sz="2800" dirty="0" smtClean="0">
                <a:latin typeface="Times New Roman" pitchFamily="18" charset="0"/>
                <a:cs typeface="Times New Roman" pitchFamily="18" charset="0"/>
              </a:rPr>
              <a:t>It is also referred to as </a:t>
            </a:r>
            <a:r>
              <a:rPr lang="en-US" sz="2800" b="1" dirty="0" smtClean="0">
                <a:latin typeface="Times New Roman" pitchFamily="18" charset="0"/>
                <a:cs typeface="Times New Roman" pitchFamily="18" charset="0"/>
              </a:rPr>
              <a:t>Transfer Function</a:t>
            </a:r>
          </a:p>
          <a:p>
            <a:pPr algn="just">
              <a:lnSpc>
                <a:spcPct val="125000"/>
              </a:lnSpc>
            </a:pPr>
            <a:r>
              <a:rPr lang="en-US" sz="2800" dirty="0" smtClean="0">
                <a:latin typeface="Times New Roman" pitchFamily="18" charset="0"/>
                <a:cs typeface="Times New Roman" pitchFamily="18" charset="0"/>
              </a:rPr>
              <a:t>The purpose of an activation function is to add non-linearity to the neural network</a:t>
            </a:r>
          </a:p>
          <a:p>
            <a:pPr algn="just">
              <a:lnSpc>
                <a:spcPct val="125000"/>
              </a:lnSpc>
            </a:pPr>
            <a:r>
              <a:rPr lang="en-US" sz="2800" dirty="0" smtClean="0">
                <a:latin typeface="Times New Roman" pitchFamily="18" charset="0"/>
                <a:cs typeface="Times New Roman" pitchFamily="18" charset="0"/>
              </a:rPr>
              <a:t>The Activation Functions can be basically divided into           3 types</a:t>
            </a:r>
          </a:p>
          <a:p>
            <a:pPr marL="1027113" indent="-452438" algn="just">
              <a:lnSpc>
                <a:spcPct val="125000"/>
              </a:lnSpc>
              <a:buFont typeface="+mj-lt"/>
              <a:buAutoNum type="arabicPeriod"/>
            </a:pPr>
            <a:r>
              <a:rPr lang="en-US" sz="2800" dirty="0" smtClean="0">
                <a:latin typeface="Times New Roman" pitchFamily="18" charset="0"/>
                <a:cs typeface="Times New Roman" pitchFamily="18" charset="0"/>
              </a:rPr>
              <a:t>Binary Step Function</a:t>
            </a:r>
          </a:p>
          <a:p>
            <a:pPr marL="1027113" indent="-452438" algn="just">
              <a:lnSpc>
                <a:spcPct val="125000"/>
              </a:lnSpc>
              <a:buFont typeface="+mj-lt"/>
              <a:buAutoNum type="arabicPeriod"/>
            </a:pPr>
            <a:r>
              <a:rPr lang="en-US" sz="2800" dirty="0" smtClean="0">
                <a:latin typeface="Times New Roman" pitchFamily="18" charset="0"/>
                <a:cs typeface="Times New Roman" pitchFamily="18" charset="0"/>
              </a:rPr>
              <a:t>Linear Activation Function</a:t>
            </a:r>
          </a:p>
          <a:p>
            <a:pPr marL="1027113" indent="-452438" algn="just">
              <a:lnSpc>
                <a:spcPct val="125000"/>
              </a:lnSpc>
              <a:buFont typeface="+mj-lt"/>
              <a:buAutoNum type="arabicPeriod"/>
            </a:pPr>
            <a:r>
              <a:rPr lang="en-US" sz="2800" dirty="0" smtClean="0">
                <a:latin typeface="Times New Roman" pitchFamily="18" charset="0"/>
                <a:cs typeface="Times New Roman" pitchFamily="18" charset="0"/>
              </a:rPr>
              <a:t>Non-linear Activation Functions</a:t>
            </a:r>
          </a:p>
          <a:p>
            <a:pPr algn="just">
              <a:lnSpc>
                <a:spcPct val="150000"/>
              </a:lnSpc>
            </a:pP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vation function in Neural Networks"/>
          <p:cNvPicPr>
            <a:picLocks noChangeAspect="1" noChangeArrowheads="1"/>
          </p:cNvPicPr>
          <p:nvPr/>
        </p:nvPicPr>
        <p:blipFill>
          <a:blip r:embed="rId2">
            <a:grayscl/>
          </a:blip>
          <a:srcRect/>
          <a:stretch>
            <a:fillRect/>
          </a:stretch>
        </p:blipFill>
        <p:spPr bwMode="auto">
          <a:xfrm>
            <a:off x="1295400" y="2019300"/>
            <a:ext cx="6248400" cy="4686300"/>
          </a:xfrm>
          <a:prstGeom prst="rect">
            <a:avLst/>
          </a:prstGeom>
          <a:noFill/>
        </p:spPr>
      </p:pic>
      <p:sp>
        <p:nvSpPr>
          <p:cNvPr id="3" name="Rectangle 2"/>
          <p:cNvSpPr/>
          <p:nvPr/>
        </p:nvSpPr>
        <p:spPr>
          <a:xfrm>
            <a:off x="457200" y="304800"/>
            <a:ext cx="8229600" cy="1754326"/>
          </a:xfrm>
          <a:prstGeom prst="rect">
            <a:avLst/>
          </a:prstGeom>
        </p:spPr>
        <p:txBody>
          <a:bodyPr wrap="square">
            <a:spAutoFit/>
          </a:bodyPr>
          <a:lstStyle/>
          <a:p>
            <a:pPr algn="just">
              <a:lnSpc>
                <a:spcPct val="150000"/>
              </a:lnSpc>
            </a:pPr>
            <a:r>
              <a:rPr lang="en-US" sz="2400" dirty="0" smtClean="0">
                <a:latin typeface="Times New Roman" pitchFamily="18" charset="0"/>
                <a:cs typeface="Times New Roman" pitchFamily="18" charset="0"/>
              </a:rPr>
              <a:t>The primary role of the Activation Function is to transform the summed weighted input from the node into an output value to be fed to the next hidden layer or as output.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a:bodyPr>
          <a:lstStyle/>
          <a:p>
            <a:r>
              <a:rPr lang="en-US" sz="3600" b="1" dirty="0" smtClean="0">
                <a:latin typeface="Times New Roman" pitchFamily="18" charset="0"/>
                <a:cs typeface="Times New Roman" pitchFamily="18" charset="0"/>
              </a:rPr>
              <a:t>Binary Step Function</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990600"/>
            <a:ext cx="5181600" cy="5486400"/>
          </a:xfrm>
        </p:spPr>
        <p:txBody>
          <a:bodyPr>
            <a:normAutofit lnSpcReduction="10000"/>
          </a:bodyPr>
          <a:lstStyle/>
          <a:p>
            <a:pPr algn="just">
              <a:lnSpc>
                <a:spcPct val="150000"/>
              </a:lnSpc>
            </a:pPr>
            <a:r>
              <a:rPr lang="en-US" sz="2400" dirty="0" smtClean="0">
                <a:latin typeface="Times New Roman" pitchFamily="18" charset="0"/>
                <a:cs typeface="Times New Roman" pitchFamily="18" charset="0"/>
              </a:rPr>
              <a:t>Binary step function depends on a threshold value that decides whether a neuron should be activated or not. </a:t>
            </a:r>
          </a:p>
          <a:p>
            <a:pPr algn="just">
              <a:lnSpc>
                <a:spcPct val="150000"/>
              </a:lnSpc>
            </a:pPr>
            <a:r>
              <a:rPr lang="en-US" sz="2400" dirty="0" smtClean="0">
                <a:latin typeface="Times New Roman" pitchFamily="18" charset="0"/>
                <a:cs typeface="Times New Roman" pitchFamily="18" charset="0"/>
              </a:rPr>
              <a:t>The input fed to the activation function is compared to a certain threshold; if the input is greater than it, then the neuron is activated, else it is deactivated, meaning that its output is not passed on to the next hidden layer</a:t>
            </a:r>
            <a:r>
              <a:rPr lang="en-US" sz="2600" dirty="0" smtClean="0">
                <a:latin typeface="Times New Roman" pitchFamily="18" charset="0"/>
                <a:cs typeface="Times New Roman" pitchFamily="18" charset="0"/>
              </a:rPr>
              <a:t>.</a:t>
            </a:r>
            <a:endParaRPr lang="en-US" sz="2600" dirty="0">
              <a:latin typeface="Times New Roman" pitchFamily="18" charset="0"/>
              <a:cs typeface="Times New Roman" pitchFamily="18" charset="0"/>
            </a:endParaRPr>
          </a:p>
        </p:txBody>
      </p:sp>
      <p:pic>
        <p:nvPicPr>
          <p:cNvPr id="26626" name="Picture 2" descr="Binary Step Function"/>
          <p:cNvPicPr>
            <a:picLocks noChangeAspect="1" noChangeArrowheads="1"/>
          </p:cNvPicPr>
          <p:nvPr/>
        </p:nvPicPr>
        <p:blipFill>
          <a:blip r:embed="rId2">
            <a:lum/>
          </a:blip>
          <a:srcRect/>
          <a:stretch>
            <a:fillRect/>
          </a:stretch>
        </p:blipFill>
        <p:spPr bwMode="auto">
          <a:xfrm>
            <a:off x="5410200" y="990599"/>
            <a:ext cx="3505200" cy="3332362"/>
          </a:xfrm>
          <a:prstGeom prst="rect">
            <a:avLst/>
          </a:prstGeom>
          <a:noFill/>
        </p:spPr>
      </p:pic>
      <p:pic>
        <p:nvPicPr>
          <p:cNvPr id="26628" name="Picture 4" descr="Binary Step Function Formula"/>
          <p:cNvPicPr>
            <a:picLocks noChangeAspect="1" noChangeArrowheads="1"/>
          </p:cNvPicPr>
          <p:nvPr/>
        </p:nvPicPr>
        <p:blipFill>
          <a:blip r:embed="rId3" cstate="print"/>
          <a:srcRect/>
          <a:stretch>
            <a:fillRect/>
          </a:stretch>
        </p:blipFill>
        <p:spPr bwMode="auto">
          <a:xfrm>
            <a:off x="5685316" y="4191000"/>
            <a:ext cx="3388328" cy="24384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a:bodyPr>
          <a:lstStyle/>
          <a:p>
            <a:r>
              <a:rPr lang="en-US" sz="3600" b="1" dirty="0" smtClean="0">
                <a:latin typeface="Times New Roman" pitchFamily="18" charset="0"/>
                <a:cs typeface="Times New Roman" pitchFamily="18" charset="0"/>
              </a:rPr>
              <a:t>    Binary Step Function      </a:t>
            </a:r>
            <a:r>
              <a:rPr lang="en-US" sz="3200" b="1" dirty="0" smtClean="0">
                <a:latin typeface="Times New Roman" pitchFamily="18" charset="0"/>
                <a:cs typeface="Times New Roman" pitchFamily="18" charset="0"/>
              </a:rPr>
              <a:t>Cont..</a:t>
            </a:r>
            <a:endParaRPr lang="en-US" sz="3200" b="1" dirty="0"/>
          </a:p>
        </p:txBody>
      </p:sp>
      <p:sp>
        <p:nvSpPr>
          <p:cNvPr id="3" name="Content Placeholder 2"/>
          <p:cNvSpPr>
            <a:spLocks noGrp="1"/>
          </p:cNvSpPr>
          <p:nvPr>
            <p:ph idx="1"/>
          </p:nvPr>
        </p:nvSpPr>
        <p:spPr>
          <a:xfrm>
            <a:off x="381000" y="1066800"/>
            <a:ext cx="8305800" cy="5334000"/>
          </a:xfrm>
        </p:spPr>
        <p:txBody>
          <a:bodyPr>
            <a:normAutofit/>
          </a:bodyPr>
          <a:lstStyle/>
          <a:p>
            <a:pPr algn="just">
              <a:lnSpc>
                <a:spcPct val="150000"/>
              </a:lnSpc>
            </a:pPr>
            <a:r>
              <a:rPr lang="en-US" sz="2800" dirty="0" smtClean="0">
                <a:latin typeface="Times New Roman" pitchFamily="18" charset="0"/>
                <a:cs typeface="Times New Roman" pitchFamily="18" charset="0"/>
              </a:rPr>
              <a:t>Here are some of the limitations of binary step function:</a:t>
            </a:r>
          </a:p>
          <a:p>
            <a:pPr marL="739775" indent="-400050" algn="just">
              <a:lnSpc>
                <a:spcPct val="150000"/>
              </a:lnSpc>
              <a:buFont typeface="+mj-lt"/>
              <a:buAutoNum type="arabicPeriod"/>
            </a:pPr>
            <a:r>
              <a:rPr lang="en-US" sz="2800" dirty="0" smtClean="0">
                <a:latin typeface="Times New Roman" pitchFamily="18" charset="0"/>
                <a:cs typeface="Times New Roman" pitchFamily="18" charset="0"/>
              </a:rPr>
              <a:t>It cannot provide multi-value outputs -for example, it cannot be used for multi-class classification problems. </a:t>
            </a:r>
          </a:p>
          <a:p>
            <a:pPr marL="739775" indent="-400050" algn="just">
              <a:lnSpc>
                <a:spcPct val="150000"/>
              </a:lnSpc>
              <a:buFont typeface="+mj-lt"/>
              <a:buAutoNum type="arabicPeriod"/>
            </a:pPr>
            <a:r>
              <a:rPr lang="en-US" sz="2800" dirty="0" smtClean="0">
                <a:latin typeface="Times New Roman" pitchFamily="18" charset="0"/>
                <a:cs typeface="Times New Roman" pitchFamily="18" charset="0"/>
              </a:rPr>
              <a:t>The gradient of the step function is zero, which causes a hindrance in the backpropagation process.</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762000"/>
          </a:xfrm>
        </p:spPr>
        <p:txBody>
          <a:bodyPr>
            <a:normAutofit/>
          </a:bodyPr>
          <a:lstStyle/>
          <a:p>
            <a:r>
              <a:rPr lang="en-US" sz="3600" b="1" dirty="0" smtClean="0">
                <a:latin typeface="Times New Roman" pitchFamily="18" charset="0"/>
                <a:cs typeface="Times New Roman" pitchFamily="18" charset="0"/>
              </a:rPr>
              <a:t>Linear Activation Function</a:t>
            </a:r>
          </a:p>
        </p:txBody>
      </p:sp>
      <p:sp>
        <p:nvSpPr>
          <p:cNvPr id="3" name="Content Placeholder 2"/>
          <p:cNvSpPr>
            <a:spLocks noGrp="1"/>
          </p:cNvSpPr>
          <p:nvPr>
            <p:ph idx="1"/>
          </p:nvPr>
        </p:nvSpPr>
        <p:spPr>
          <a:xfrm>
            <a:off x="76200" y="1066800"/>
            <a:ext cx="5410200" cy="4495800"/>
          </a:xfrm>
        </p:spPr>
        <p:txBody>
          <a:bodyPr>
            <a:normAutofit/>
          </a:bodyPr>
          <a:lstStyle/>
          <a:p>
            <a:pPr algn="just">
              <a:lnSpc>
                <a:spcPct val="150000"/>
              </a:lnSpc>
            </a:pPr>
            <a:r>
              <a:rPr lang="en-US" sz="2400" dirty="0" smtClean="0">
                <a:latin typeface="Times New Roman" pitchFamily="18" charset="0"/>
                <a:cs typeface="Times New Roman" pitchFamily="18" charset="0"/>
              </a:rPr>
              <a:t>The linear activation function, also known as "</a:t>
            </a:r>
            <a:r>
              <a:rPr lang="en-US" sz="2400" b="1" dirty="0" smtClean="0">
                <a:latin typeface="Times New Roman" pitchFamily="18" charset="0"/>
                <a:cs typeface="Times New Roman" pitchFamily="18" charset="0"/>
              </a:rPr>
              <a:t>no activation</a:t>
            </a:r>
            <a:r>
              <a:rPr lang="en-US" sz="2400" dirty="0" smtClean="0">
                <a:latin typeface="Times New Roman" pitchFamily="18" charset="0"/>
                <a:cs typeface="Times New Roman" pitchFamily="18" charset="0"/>
              </a:rPr>
              <a:t>," or “</a:t>
            </a:r>
            <a:r>
              <a:rPr lang="en-US" sz="2400" b="1" dirty="0" smtClean="0">
                <a:latin typeface="Times New Roman" pitchFamily="18" charset="0"/>
                <a:cs typeface="Times New Roman" pitchFamily="18" charset="0"/>
              </a:rPr>
              <a:t>identity function</a:t>
            </a:r>
            <a:r>
              <a:rPr lang="en-US" sz="2400" dirty="0" smtClean="0">
                <a:latin typeface="Times New Roman" pitchFamily="18" charset="0"/>
                <a:cs typeface="Times New Roman" pitchFamily="18" charset="0"/>
              </a:rPr>
              <a:t>”, is where the activation is proportional to the input.</a:t>
            </a:r>
          </a:p>
          <a:p>
            <a:pPr algn="just">
              <a:lnSpc>
                <a:spcPct val="150000"/>
              </a:lnSpc>
            </a:pPr>
            <a:r>
              <a:rPr lang="en-US" sz="2400" dirty="0" smtClean="0">
                <a:latin typeface="Times New Roman" pitchFamily="18" charset="0"/>
                <a:cs typeface="Times New Roman" pitchFamily="18" charset="0"/>
              </a:rPr>
              <a:t>The function doesn't do anything to the weighted sum of the input, it simply spits out the value it was given.</a:t>
            </a:r>
            <a:endParaRPr lang="en-US" sz="2400" dirty="0">
              <a:latin typeface="Times New Roman" pitchFamily="18" charset="0"/>
              <a:cs typeface="Times New Roman" pitchFamily="18" charset="0"/>
            </a:endParaRPr>
          </a:p>
        </p:txBody>
      </p:sp>
      <p:pic>
        <p:nvPicPr>
          <p:cNvPr id="27650" name="Picture 2" descr="Linear Activation Function"/>
          <p:cNvPicPr>
            <a:picLocks noChangeAspect="1" noChangeArrowheads="1"/>
          </p:cNvPicPr>
          <p:nvPr/>
        </p:nvPicPr>
        <p:blipFill>
          <a:blip r:embed="rId2"/>
          <a:srcRect/>
          <a:stretch>
            <a:fillRect/>
          </a:stretch>
        </p:blipFill>
        <p:spPr bwMode="auto">
          <a:xfrm>
            <a:off x="5410200" y="914400"/>
            <a:ext cx="3584057" cy="3522616"/>
          </a:xfrm>
          <a:prstGeom prst="rect">
            <a:avLst/>
          </a:prstGeom>
          <a:noFill/>
        </p:spPr>
      </p:pic>
      <p:pic>
        <p:nvPicPr>
          <p:cNvPr id="27652" name="Picture 4" descr="Linear Function Formula"/>
          <p:cNvPicPr>
            <a:picLocks noChangeAspect="1" noChangeArrowheads="1"/>
          </p:cNvPicPr>
          <p:nvPr/>
        </p:nvPicPr>
        <p:blipFill>
          <a:blip r:embed="rId3" cstate="print"/>
          <a:srcRect/>
          <a:stretch>
            <a:fillRect/>
          </a:stretch>
        </p:blipFill>
        <p:spPr bwMode="auto">
          <a:xfrm>
            <a:off x="6324600" y="4038600"/>
            <a:ext cx="2438400" cy="24384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a:bodyPr>
          <a:lstStyle/>
          <a:p>
            <a:r>
              <a:rPr lang="en-US" sz="3600" b="1" dirty="0" smtClean="0">
                <a:latin typeface="Times New Roman" pitchFamily="18" charset="0"/>
                <a:cs typeface="Times New Roman" pitchFamily="18" charset="0"/>
              </a:rPr>
              <a:t>Linear Activation Function     </a:t>
            </a:r>
            <a:r>
              <a:rPr lang="en-US" sz="3200" b="1" dirty="0" smtClean="0">
                <a:latin typeface="Times New Roman" pitchFamily="18" charset="0"/>
                <a:cs typeface="Times New Roman" pitchFamily="18" charset="0"/>
              </a:rPr>
              <a:t>Cont..</a:t>
            </a:r>
            <a:endParaRPr lang="en-US" sz="3600" b="1" dirty="0"/>
          </a:p>
        </p:txBody>
      </p:sp>
      <p:sp>
        <p:nvSpPr>
          <p:cNvPr id="3" name="Content Placeholder 2"/>
          <p:cNvSpPr>
            <a:spLocks noGrp="1"/>
          </p:cNvSpPr>
          <p:nvPr>
            <p:ph idx="1"/>
          </p:nvPr>
        </p:nvSpPr>
        <p:spPr>
          <a:xfrm>
            <a:off x="228600" y="1066800"/>
            <a:ext cx="8686800" cy="5562600"/>
          </a:xfrm>
        </p:spPr>
        <p:txBody>
          <a:bodyPr>
            <a:normAutofit/>
          </a:bodyPr>
          <a:lstStyle/>
          <a:p>
            <a:pPr algn="just">
              <a:lnSpc>
                <a:spcPct val="160000"/>
              </a:lnSpc>
              <a:buNone/>
            </a:pPr>
            <a:r>
              <a:rPr lang="en-US" sz="2800" dirty="0" smtClean="0">
                <a:latin typeface="Times New Roman" pitchFamily="18" charset="0"/>
                <a:cs typeface="Times New Roman" pitchFamily="18" charset="0"/>
              </a:rPr>
              <a:t>A linear activation function has two major problems :</a:t>
            </a:r>
          </a:p>
          <a:p>
            <a:pPr marL="514350" indent="-514350" algn="just">
              <a:lnSpc>
                <a:spcPct val="160000"/>
              </a:lnSpc>
              <a:buFont typeface="+mj-lt"/>
              <a:buAutoNum type="arabicPeriod"/>
            </a:pPr>
            <a:r>
              <a:rPr lang="en-US" sz="2400" dirty="0" smtClean="0">
                <a:latin typeface="Times New Roman" pitchFamily="18" charset="0"/>
                <a:cs typeface="Times New Roman" pitchFamily="18" charset="0"/>
              </a:rPr>
              <a:t>It’s not possible to use backpropagation as the derivative of the function is a constant and has no relation to the input x. </a:t>
            </a:r>
          </a:p>
          <a:p>
            <a:pPr marL="514350" indent="-514350" algn="just">
              <a:lnSpc>
                <a:spcPct val="160000"/>
              </a:lnSpc>
              <a:buFont typeface="+mj-lt"/>
              <a:buAutoNum type="arabicPeriod"/>
            </a:pPr>
            <a:r>
              <a:rPr lang="en-US" sz="2400" dirty="0" smtClean="0">
                <a:latin typeface="Times New Roman" pitchFamily="18" charset="0"/>
                <a:cs typeface="Times New Roman" pitchFamily="18" charset="0"/>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24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881063" y="1176338"/>
            <a:ext cx="7381875" cy="450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86000"/>
            <a:ext cx="7772400" cy="1470025"/>
          </a:xfrm>
        </p:spPr>
        <p:txBody>
          <a:bodyPr>
            <a:normAutofit/>
          </a:bodyPr>
          <a:lstStyle/>
          <a:p>
            <a:r>
              <a:rPr lang="en-US" sz="3600" b="1" dirty="0" smtClean="0">
                <a:latin typeface="Times New Roman" pitchFamily="18" charset="0"/>
                <a:cs typeface="Times New Roman" pitchFamily="18" charset="0"/>
              </a:rPr>
              <a:t>Non-Linear Activation Functions</a:t>
            </a:r>
            <a:endParaRPr lang="en-US" sz="3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609600"/>
          </a:xfrm>
        </p:spPr>
        <p:txBody>
          <a:bodyPr>
            <a:normAutofit/>
          </a:bodyPr>
          <a:lstStyle/>
          <a:p>
            <a:r>
              <a:rPr lang="en-US" sz="3400" b="1" dirty="0" smtClean="0">
                <a:latin typeface="Times New Roman" pitchFamily="18" charset="0"/>
                <a:cs typeface="Times New Roman" pitchFamily="18" charset="0"/>
              </a:rPr>
              <a:t>Sigmoid / Logistic Activation Function </a:t>
            </a:r>
          </a:p>
        </p:txBody>
      </p:sp>
      <p:sp>
        <p:nvSpPr>
          <p:cNvPr id="3" name="Content Placeholder 2"/>
          <p:cNvSpPr>
            <a:spLocks noGrp="1"/>
          </p:cNvSpPr>
          <p:nvPr>
            <p:ph idx="1"/>
          </p:nvPr>
        </p:nvSpPr>
        <p:spPr>
          <a:xfrm>
            <a:off x="76200" y="1066800"/>
            <a:ext cx="5181600" cy="5410200"/>
          </a:xfrm>
        </p:spPr>
        <p:txBody>
          <a:bodyPr>
            <a:normAutofit/>
          </a:bodyPr>
          <a:lstStyle/>
          <a:p>
            <a:pPr>
              <a:lnSpc>
                <a:spcPct val="150000"/>
              </a:lnSpc>
            </a:pPr>
            <a:r>
              <a:rPr lang="en-US" sz="2400" dirty="0" smtClean="0">
                <a:latin typeface="Times New Roman" pitchFamily="18" charset="0"/>
                <a:cs typeface="Times New Roman" pitchFamily="18" charset="0"/>
              </a:rPr>
              <a:t>This function takes any real value as input and outputs values in the range of 0 to 1. </a:t>
            </a:r>
          </a:p>
          <a:p>
            <a:pPr algn="just">
              <a:lnSpc>
                <a:spcPct val="150000"/>
              </a:lnSpc>
            </a:pPr>
            <a:r>
              <a:rPr lang="en-US" sz="2400" dirty="0" smtClean="0">
                <a:latin typeface="Times New Roman" pitchFamily="18" charset="0"/>
                <a:cs typeface="Times New Roman" pitchFamily="18" charset="0"/>
              </a:rPr>
              <a:t>The larger the input (more positive), the closer the output value will be to 1.0, whereas the smaller the input (more negative), the closer the output will be to 0.0, as shown below.</a:t>
            </a:r>
            <a:endParaRPr lang="en-US" sz="2400" dirty="0">
              <a:latin typeface="Times New Roman" pitchFamily="18" charset="0"/>
              <a:cs typeface="Times New Roman" pitchFamily="18" charset="0"/>
            </a:endParaRPr>
          </a:p>
        </p:txBody>
      </p:sp>
      <p:pic>
        <p:nvPicPr>
          <p:cNvPr id="31746" name="Picture 2" descr="Sigmoid Function"/>
          <p:cNvPicPr>
            <a:picLocks noChangeAspect="1" noChangeArrowheads="1"/>
          </p:cNvPicPr>
          <p:nvPr/>
        </p:nvPicPr>
        <p:blipFill>
          <a:blip r:embed="rId2"/>
          <a:srcRect/>
          <a:stretch>
            <a:fillRect/>
          </a:stretch>
        </p:blipFill>
        <p:spPr bwMode="auto">
          <a:xfrm>
            <a:off x="5179918" y="838200"/>
            <a:ext cx="3905249" cy="3581400"/>
          </a:xfrm>
          <a:prstGeom prst="rect">
            <a:avLst/>
          </a:prstGeom>
          <a:noFill/>
        </p:spPr>
      </p:pic>
      <p:pic>
        <p:nvPicPr>
          <p:cNvPr id="31748" name="Picture 4" descr="Sigmoid/Logistic formula"/>
          <p:cNvPicPr>
            <a:picLocks noChangeAspect="1" noChangeArrowheads="1"/>
          </p:cNvPicPr>
          <p:nvPr/>
        </p:nvPicPr>
        <p:blipFill>
          <a:blip r:embed="rId3" cstate="print"/>
          <a:srcRect/>
          <a:stretch>
            <a:fillRect/>
          </a:stretch>
        </p:blipFill>
        <p:spPr bwMode="auto">
          <a:xfrm>
            <a:off x="5791200" y="4191000"/>
            <a:ext cx="3124200" cy="2575414"/>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85800"/>
          </a:xfrm>
        </p:spPr>
        <p:txBody>
          <a:bodyPr>
            <a:normAutofit/>
          </a:bodyPr>
          <a:lstStyle/>
          <a:p>
            <a:r>
              <a:rPr lang="en-US" sz="3200" b="1" dirty="0" smtClean="0">
                <a:latin typeface="Times New Roman" pitchFamily="18" charset="0"/>
                <a:cs typeface="Times New Roman" pitchFamily="18" charset="0"/>
              </a:rPr>
              <a:t>Sigmoid / Logistic Activation Function </a:t>
            </a:r>
            <a:endParaRPr lang="en-US" sz="3200" b="1" dirty="0"/>
          </a:p>
        </p:txBody>
      </p:sp>
      <p:sp>
        <p:nvSpPr>
          <p:cNvPr id="3" name="Content Placeholder 2"/>
          <p:cNvSpPr>
            <a:spLocks noGrp="1"/>
          </p:cNvSpPr>
          <p:nvPr>
            <p:ph idx="1"/>
          </p:nvPr>
        </p:nvSpPr>
        <p:spPr>
          <a:xfrm>
            <a:off x="152400" y="762000"/>
            <a:ext cx="8763000" cy="5943600"/>
          </a:xfrm>
        </p:spPr>
        <p:txBody>
          <a:bodyPr>
            <a:noAutofit/>
          </a:bodyPr>
          <a:lstStyle/>
          <a:p>
            <a:pPr marL="0" indent="0">
              <a:lnSpc>
                <a:spcPct val="150000"/>
              </a:lnSpc>
              <a:buNone/>
            </a:pPr>
            <a:r>
              <a:rPr lang="en-US" sz="2600" dirty="0" smtClean="0">
                <a:latin typeface="Times New Roman" pitchFamily="18" charset="0"/>
                <a:cs typeface="Times New Roman" pitchFamily="18" charset="0"/>
              </a:rPr>
              <a:t>Here’s why sigmoid/logistic activation function is one of the most </a:t>
            </a:r>
            <a:r>
              <a:rPr lang="en-US" sz="2600" b="1" dirty="0" smtClean="0">
                <a:latin typeface="Times New Roman" pitchFamily="18" charset="0"/>
                <a:cs typeface="Times New Roman" pitchFamily="18" charset="0"/>
              </a:rPr>
              <a:t>widely used function</a:t>
            </a:r>
            <a:r>
              <a:rPr lang="en-US" sz="2600" dirty="0" smtClean="0">
                <a:latin typeface="Times New Roman" pitchFamily="18" charset="0"/>
                <a:cs typeface="Times New Roman" pitchFamily="18" charset="0"/>
              </a:rPr>
              <a:t>s:</a:t>
            </a:r>
          </a:p>
          <a:p>
            <a:pPr algn="just">
              <a:lnSpc>
                <a:spcPct val="150000"/>
              </a:lnSpc>
            </a:pPr>
            <a:r>
              <a:rPr lang="en-US" sz="2400" dirty="0" smtClean="0">
                <a:latin typeface="Times New Roman" pitchFamily="18" charset="0"/>
                <a:cs typeface="Times New Roman" pitchFamily="18" charset="0"/>
              </a:rPr>
              <a:t>It is commonly used for models where we have to predict the probability as an output. </a:t>
            </a:r>
          </a:p>
          <a:p>
            <a:pPr algn="just">
              <a:lnSpc>
                <a:spcPct val="150000"/>
              </a:lnSpc>
            </a:pPr>
            <a:r>
              <a:rPr lang="en-US" sz="2400" dirty="0" smtClean="0">
                <a:latin typeface="Times New Roman" pitchFamily="18" charset="0"/>
                <a:cs typeface="Times New Roman" pitchFamily="18" charset="0"/>
              </a:rPr>
              <a:t>The function is differentiable and provides a smooth gradient, i.e., preventing jumps in output values. This is represented by an                S-shape of the sigmoid activation function. </a:t>
            </a:r>
          </a:p>
          <a:p>
            <a:pPr algn="just">
              <a:lnSpc>
                <a:spcPct val="150000"/>
              </a:lnSpc>
              <a:buNone/>
            </a:pPr>
            <a:r>
              <a:rPr lang="en-US" sz="2600" dirty="0" smtClean="0">
                <a:latin typeface="Times New Roman" pitchFamily="18" charset="0"/>
                <a:cs typeface="Times New Roman" pitchFamily="18" charset="0"/>
              </a:rPr>
              <a:t>The </a:t>
            </a:r>
            <a:r>
              <a:rPr lang="en-US" sz="2600" b="1" dirty="0" smtClean="0">
                <a:latin typeface="Times New Roman" pitchFamily="18" charset="0"/>
                <a:cs typeface="Times New Roman" pitchFamily="18" charset="0"/>
              </a:rPr>
              <a:t>limitations</a:t>
            </a:r>
            <a:r>
              <a:rPr lang="en-US" sz="2600" dirty="0" smtClean="0">
                <a:latin typeface="Times New Roman" pitchFamily="18" charset="0"/>
                <a:cs typeface="Times New Roman" pitchFamily="18" charset="0"/>
              </a:rPr>
              <a:t> of sigmoid function are :</a:t>
            </a:r>
          </a:p>
          <a:p>
            <a:pPr>
              <a:lnSpc>
                <a:spcPct val="150000"/>
              </a:lnSpc>
            </a:pPr>
            <a:r>
              <a:rPr lang="en-US" sz="2400" dirty="0" smtClean="0">
                <a:latin typeface="Times New Roman" pitchFamily="18" charset="0"/>
                <a:cs typeface="Times New Roman" pitchFamily="18" charset="0"/>
              </a:rPr>
              <a:t>The derivative of the function is f'(x) = sigmoid(x)*(1-sigmoid(x))</a:t>
            </a:r>
          </a:p>
          <a:p>
            <a:pPr>
              <a:buNone/>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200" b="1" dirty="0" smtClean="0">
                <a:latin typeface="Times New Roman" pitchFamily="18" charset="0"/>
                <a:cs typeface="Times New Roman" pitchFamily="18" charset="0"/>
              </a:rPr>
              <a:t>Sigmoid / Logistic Activation Function </a:t>
            </a:r>
            <a:endParaRPr lang="en-US" sz="3200" dirty="0"/>
          </a:p>
        </p:txBody>
      </p:sp>
      <p:sp>
        <p:nvSpPr>
          <p:cNvPr id="3" name="Content Placeholder 2"/>
          <p:cNvSpPr>
            <a:spLocks noGrp="1"/>
          </p:cNvSpPr>
          <p:nvPr>
            <p:ph idx="1"/>
          </p:nvPr>
        </p:nvSpPr>
        <p:spPr>
          <a:xfrm>
            <a:off x="76200" y="1066800"/>
            <a:ext cx="4800600" cy="5486400"/>
          </a:xfrm>
        </p:spPr>
        <p:txBody>
          <a:bodyPr>
            <a:normAutofit lnSpcReduction="10000"/>
          </a:bodyPr>
          <a:lstStyle/>
          <a:p>
            <a:pPr algn="just">
              <a:lnSpc>
                <a:spcPct val="125000"/>
              </a:lnSpc>
            </a:pPr>
            <a:r>
              <a:rPr lang="en-US" sz="2400" dirty="0" smtClean="0">
                <a:latin typeface="Times New Roman" pitchFamily="18" charset="0"/>
                <a:cs typeface="Times New Roman" pitchFamily="18" charset="0"/>
              </a:rPr>
              <a:t>From the Figure, the gradient values are only significant for range -3 to 3, and the graph gets much flatter in other regions. </a:t>
            </a:r>
            <a:br>
              <a:rPr lang="en-US" sz="2400" dirty="0" smtClean="0">
                <a:latin typeface="Times New Roman" pitchFamily="18" charset="0"/>
                <a:cs typeface="Times New Roman" pitchFamily="18" charset="0"/>
              </a:rPr>
            </a:br>
            <a:endParaRPr lang="en-US" sz="2400" dirty="0" smtClean="0">
              <a:latin typeface="Times New Roman" pitchFamily="18" charset="0"/>
              <a:cs typeface="Times New Roman" pitchFamily="18" charset="0"/>
            </a:endParaRPr>
          </a:p>
          <a:p>
            <a:pPr algn="just">
              <a:lnSpc>
                <a:spcPct val="125000"/>
              </a:lnSpc>
            </a:pPr>
            <a:r>
              <a:rPr lang="en-US" sz="2400" dirty="0" smtClean="0">
                <a:latin typeface="Times New Roman" pitchFamily="18" charset="0"/>
                <a:cs typeface="Times New Roman" pitchFamily="18" charset="0"/>
              </a:rPr>
              <a:t>It implies that for values greater than 3 or less than -3, the function will have very small gradients. As the gradient value approaches zero, the network ceases to learn and suffers from the </a:t>
            </a:r>
            <a:r>
              <a:rPr lang="en-US" sz="2400" i="1" dirty="0" smtClean="0">
                <a:latin typeface="Times New Roman" pitchFamily="18" charset="0"/>
                <a:cs typeface="Times New Roman" pitchFamily="18" charset="0"/>
              </a:rPr>
              <a:t>Vanishing gradient</a:t>
            </a:r>
            <a:r>
              <a:rPr lang="en-US" sz="2400" dirty="0" smtClean="0">
                <a:latin typeface="Times New Roman" pitchFamily="18" charset="0"/>
                <a:cs typeface="Times New Roman" pitchFamily="18" charset="0"/>
              </a:rPr>
              <a:t> problem.</a:t>
            </a:r>
          </a:p>
          <a:p>
            <a:endParaRPr lang="en-US" dirty="0"/>
          </a:p>
        </p:txBody>
      </p:sp>
      <p:pic>
        <p:nvPicPr>
          <p:cNvPr id="34818" name="Picture 2" descr="The derivative of the Sigmoid Activation Function"/>
          <p:cNvPicPr>
            <a:picLocks noChangeAspect="1" noChangeArrowheads="1"/>
          </p:cNvPicPr>
          <p:nvPr/>
        </p:nvPicPr>
        <p:blipFill>
          <a:blip r:embed="rId2"/>
          <a:srcRect/>
          <a:stretch>
            <a:fillRect/>
          </a:stretch>
        </p:blipFill>
        <p:spPr bwMode="auto">
          <a:xfrm>
            <a:off x="4953000" y="1143000"/>
            <a:ext cx="4000410" cy="42672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200" b="1" dirty="0" smtClean="0">
                <a:latin typeface="Times New Roman" pitchFamily="18" charset="0"/>
                <a:cs typeface="Times New Roman" pitchFamily="18" charset="0"/>
              </a:rPr>
              <a:t>Tanh Function (Hyperbolic Tangent)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76200" y="1066800"/>
            <a:ext cx="4800600" cy="5562600"/>
          </a:xfrm>
        </p:spPr>
        <p:txBody>
          <a:bodyPr>
            <a:normAutofit/>
          </a:bodyPr>
          <a:lstStyle/>
          <a:p>
            <a:pPr algn="just">
              <a:lnSpc>
                <a:spcPct val="125000"/>
              </a:lnSpc>
            </a:pPr>
            <a:r>
              <a:rPr lang="en-US" sz="2500" dirty="0" smtClean="0">
                <a:latin typeface="Times New Roman" pitchFamily="18" charset="0"/>
                <a:cs typeface="Times New Roman" pitchFamily="18" charset="0"/>
              </a:rPr>
              <a:t>Tanh function is similar to the sigmoid activation function, and even has the same S-shape with the difference in output range of -1 to 1.</a:t>
            </a:r>
          </a:p>
          <a:p>
            <a:pPr algn="just">
              <a:lnSpc>
                <a:spcPct val="125000"/>
              </a:lnSpc>
            </a:pPr>
            <a:r>
              <a:rPr lang="en-US" sz="2500" dirty="0" smtClean="0">
                <a:latin typeface="Times New Roman" pitchFamily="18" charset="0"/>
                <a:cs typeface="Times New Roman" pitchFamily="18" charset="0"/>
              </a:rPr>
              <a:t> In Tanh, the larger the input (more positive), the closer the output value will be to 1.0, whereas the smaller the input (more negative), the closer the output will be to -1.0.</a:t>
            </a:r>
          </a:p>
          <a:p>
            <a:endParaRPr lang="en-US" dirty="0"/>
          </a:p>
        </p:txBody>
      </p:sp>
      <p:pic>
        <p:nvPicPr>
          <p:cNvPr id="35842" name="Picture 2" descr="Tanh Function (Hyperbolic Tangent)"/>
          <p:cNvPicPr>
            <a:picLocks noChangeAspect="1" noChangeArrowheads="1"/>
          </p:cNvPicPr>
          <p:nvPr/>
        </p:nvPicPr>
        <p:blipFill>
          <a:blip r:embed="rId2"/>
          <a:srcRect/>
          <a:stretch>
            <a:fillRect/>
          </a:stretch>
        </p:blipFill>
        <p:spPr bwMode="auto">
          <a:xfrm>
            <a:off x="4863034" y="990600"/>
            <a:ext cx="4234558" cy="3657600"/>
          </a:xfrm>
          <a:prstGeom prst="rect">
            <a:avLst/>
          </a:prstGeom>
          <a:noFill/>
        </p:spPr>
      </p:pic>
      <p:pic>
        <p:nvPicPr>
          <p:cNvPr id="35844" name="Picture 4" descr="Tanh formula"/>
          <p:cNvPicPr>
            <a:picLocks noChangeAspect="1" noChangeArrowheads="1"/>
          </p:cNvPicPr>
          <p:nvPr/>
        </p:nvPicPr>
        <p:blipFill>
          <a:blip r:embed="rId3" cstate="print"/>
          <a:srcRect/>
          <a:stretch>
            <a:fillRect/>
          </a:stretch>
        </p:blipFill>
        <p:spPr bwMode="auto">
          <a:xfrm>
            <a:off x="5338282" y="4206311"/>
            <a:ext cx="3119918" cy="2575489"/>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b="1" dirty="0" smtClean="0">
                <a:latin typeface="Times New Roman" pitchFamily="18" charset="0"/>
                <a:cs typeface="Times New Roman" pitchFamily="18" charset="0"/>
              </a:rPr>
              <a:t>Tanh Function (Hyperbolic Tangent)</a:t>
            </a:r>
            <a:endParaRPr lang="en-US" sz="3200" dirty="0"/>
          </a:p>
        </p:txBody>
      </p:sp>
      <p:sp>
        <p:nvSpPr>
          <p:cNvPr id="3" name="Content Placeholder 2"/>
          <p:cNvSpPr>
            <a:spLocks noGrp="1"/>
          </p:cNvSpPr>
          <p:nvPr>
            <p:ph idx="1"/>
          </p:nvPr>
        </p:nvSpPr>
        <p:spPr>
          <a:xfrm>
            <a:off x="304800" y="990600"/>
            <a:ext cx="8382000" cy="5486400"/>
          </a:xfrm>
        </p:spPr>
        <p:txBody>
          <a:bodyPr>
            <a:normAutofit/>
          </a:bodyPr>
          <a:lstStyle/>
          <a:p>
            <a:pPr algn="just">
              <a:lnSpc>
                <a:spcPct val="150000"/>
              </a:lnSpc>
              <a:buNone/>
            </a:pPr>
            <a:r>
              <a:rPr lang="en-US" sz="2800" dirty="0" smtClean="0">
                <a:latin typeface="Times New Roman" pitchFamily="18" charset="0"/>
                <a:cs typeface="Times New Roman" pitchFamily="18" charset="0"/>
              </a:rPr>
              <a:t>Advantages of using Tanh activation function are:</a:t>
            </a:r>
          </a:p>
          <a:p>
            <a:pPr algn="just">
              <a:lnSpc>
                <a:spcPct val="150000"/>
              </a:lnSpc>
            </a:pPr>
            <a:r>
              <a:rPr lang="en-US" sz="2450" dirty="0" smtClean="0">
                <a:latin typeface="Times New Roman" pitchFamily="18" charset="0"/>
                <a:cs typeface="Times New Roman" pitchFamily="18" charset="0"/>
              </a:rPr>
              <a:t>The output of the </a:t>
            </a:r>
            <a:r>
              <a:rPr lang="en-US" sz="2450" dirty="0" err="1" smtClean="0">
                <a:latin typeface="Times New Roman" pitchFamily="18" charset="0"/>
                <a:cs typeface="Times New Roman" pitchFamily="18" charset="0"/>
              </a:rPr>
              <a:t>tanh</a:t>
            </a:r>
            <a:r>
              <a:rPr lang="en-US" sz="2450" dirty="0" smtClean="0">
                <a:latin typeface="Times New Roman" pitchFamily="18" charset="0"/>
                <a:cs typeface="Times New Roman" pitchFamily="18" charset="0"/>
              </a:rPr>
              <a:t> activation function is Zero centered; hence we can easily map the output values as strongly negative, neutral, or strongly positive.</a:t>
            </a:r>
          </a:p>
          <a:p>
            <a:pPr algn="just">
              <a:lnSpc>
                <a:spcPct val="150000"/>
              </a:lnSpc>
            </a:pPr>
            <a:r>
              <a:rPr lang="en-US" sz="2450" dirty="0" smtClean="0">
                <a:latin typeface="Times New Roman" pitchFamily="18" charset="0"/>
                <a:cs typeface="Times New Roman" pitchFamily="18" charset="0"/>
              </a:rPr>
              <a:t>Usually used in hidden layers of a neural network as its values lie between -1 to +1; therefore, the mean for the hidden layer comes out to be 0 or very close to it. It helps in centering the data and makes learning for the next layer much easier.</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cs typeface="Times New Roman" pitchFamily="18" charset="0"/>
              </a:rPr>
              <a:t>Tanh Function (Hyperbolic Tangent)</a:t>
            </a:r>
            <a:endParaRPr lang="en-US" sz="3600" dirty="0"/>
          </a:p>
        </p:txBody>
      </p:sp>
      <p:sp>
        <p:nvSpPr>
          <p:cNvPr id="3" name="Content Placeholder 2"/>
          <p:cNvSpPr>
            <a:spLocks noGrp="1"/>
          </p:cNvSpPr>
          <p:nvPr>
            <p:ph idx="1"/>
          </p:nvPr>
        </p:nvSpPr>
        <p:spPr>
          <a:xfrm>
            <a:off x="76200" y="1600200"/>
            <a:ext cx="5105400" cy="4495800"/>
          </a:xfrm>
        </p:spPr>
        <p:txBody>
          <a:bodyPr>
            <a:normAutofit/>
          </a:bodyPr>
          <a:lstStyle/>
          <a:p>
            <a:pPr algn="just">
              <a:lnSpc>
                <a:spcPct val="150000"/>
              </a:lnSpc>
            </a:pPr>
            <a:r>
              <a:rPr lang="en-US" sz="2500" dirty="0" smtClean="0">
                <a:latin typeface="Times New Roman" pitchFamily="18" charset="0"/>
                <a:cs typeface="Times New Roman" pitchFamily="18" charset="0"/>
              </a:rPr>
              <a:t>It also faces the problem of vanishing gradients similar to the sigmoid activation function. Plus the gradient of the </a:t>
            </a:r>
            <a:r>
              <a:rPr lang="en-US" sz="2500" dirty="0" err="1" smtClean="0">
                <a:latin typeface="Times New Roman" pitchFamily="18" charset="0"/>
                <a:cs typeface="Times New Roman" pitchFamily="18" charset="0"/>
              </a:rPr>
              <a:t>tanh</a:t>
            </a:r>
            <a:r>
              <a:rPr lang="en-US" sz="2500" dirty="0" smtClean="0">
                <a:latin typeface="Times New Roman" pitchFamily="18" charset="0"/>
                <a:cs typeface="Times New Roman" pitchFamily="18" charset="0"/>
              </a:rPr>
              <a:t> function is much steeper as compared to the sigmoid function.</a:t>
            </a:r>
            <a:endParaRPr lang="en-US" sz="2500" dirty="0">
              <a:latin typeface="Times New Roman" pitchFamily="18" charset="0"/>
              <a:cs typeface="Times New Roman" pitchFamily="18" charset="0"/>
            </a:endParaRPr>
          </a:p>
        </p:txBody>
      </p:sp>
      <p:pic>
        <p:nvPicPr>
          <p:cNvPr id="1026" name="Picture 2" descr="Gradient of the Tanh Activation Function"/>
          <p:cNvPicPr>
            <a:picLocks noChangeAspect="1" noChangeArrowheads="1"/>
          </p:cNvPicPr>
          <p:nvPr/>
        </p:nvPicPr>
        <p:blipFill>
          <a:blip r:embed="rId2"/>
          <a:srcRect/>
          <a:stretch>
            <a:fillRect/>
          </a:stretch>
        </p:blipFill>
        <p:spPr bwMode="auto">
          <a:xfrm>
            <a:off x="5173841" y="1524000"/>
            <a:ext cx="3847722" cy="3886200"/>
          </a:xfrm>
          <a:prstGeom prst="rect">
            <a:avLst/>
          </a:prstGeom>
          <a:noFill/>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ReLU Activation Function"/>
          <p:cNvPicPr>
            <a:picLocks noChangeAspect="1" noChangeArrowheads="1"/>
          </p:cNvPicPr>
          <p:nvPr/>
        </p:nvPicPr>
        <p:blipFill>
          <a:blip r:embed="rId2"/>
          <a:srcRect/>
          <a:stretch>
            <a:fillRect/>
          </a:stretch>
        </p:blipFill>
        <p:spPr bwMode="auto">
          <a:xfrm>
            <a:off x="5522615" y="1219200"/>
            <a:ext cx="3621385" cy="3200400"/>
          </a:xfrm>
          <a:prstGeom prst="rect">
            <a:avLst/>
          </a:prstGeom>
          <a:noFill/>
        </p:spPr>
      </p:pic>
      <p:sp>
        <p:nvSpPr>
          <p:cNvPr id="2" name="Title 1"/>
          <p:cNvSpPr>
            <a:spLocks noGrp="1"/>
          </p:cNvSpPr>
          <p:nvPr>
            <p:ph type="title"/>
          </p:nvPr>
        </p:nvSpPr>
        <p:spPr>
          <a:xfrm>
            <a:off x="457200" y="152400"/>
            <a:ext cx="8229600" cy="685800"/>
          </a:xfrm>
        </p:spPr>
        <p:txBody>
          <a:bodyPr>
            <a:normAutofit/>
          </a:bodyPr>
          <a:lstStyle/>
          <a:p>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Activation Function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76200" y="838200"/>
            <a:ext cx="5867400" cy="5791200"/>
          </a:xfrm>
        </p:spPr>
        <p:txBody>
          <a:bodyPr>
            <a:normAutofit fontScale="25000" lnSpcReduction="20000"/>
          </a:bodyPr>
          <a:lstStyle/>
          <a:p>
            <a:pPr marL="225425" indent="-225425" algn="just">
              <a:lnSpc>
                <a:spcPct val="170000"/>
              </a:lnSpc>
            </a:pPr>
            <a:r>
              <a:rPr lang="en-US" sz="9600" dirty="0" err="1" smtClean="0">
                <a:latin typeface="Times New Roman" pitchFamily="18" charset="0"/>
                <a:cs typeface="Times New Roman" pitchFamily="18" charset="0"/>
              </a:rPr>
              <a:t>ReLU</a:t>
            </a:r>
            <a:r>
              <a:rPr lang="en-US" sz="9600" dirty="0" smtClean="0">
                <a:latin typeface="Times New Roman" pitchFamily="18" charset="0"/>
                <a:cs typeface="Times New Roman" pitchFamily="18" charset="0"/>
              </a:rPr>
              <a:t> stands for Rectified Linear Unit. </a:t>
            </a:r>
          </a:p>
          <a:p>
            <a:pPr marL="225425" indent="-225425" algn="just">
              <a:lnSpc>
                <a:spcPct val="170000"/>
              </a:lnSpc>
            </a:pPr>
            <a:r>
              <a:rPr lang="en-US" sz="9600" dirty="0" err="1" smtClean="0">
                <a:latin typeface="Times New Roman" pitchFamily="18" charset="0"/>
                <a:cs typeface="Times New Roman" pitchFamily="18" charset="0"/>
              </a:rPr>
              <a:t>ReLU</a:t>
            </a:r>
            <a:r>
              <a:rPr lang="en-US" sz="9600" dirty="0" smtClean="0">
                <a:latin typeface="Times New Roman" pitchFamily="18" charset="0"/>
                <a:cs typeface="Times New Roman" pitchFamily="18" charset="0"/>
              </a:rPr>
              <a:t> has a derivative function that allows  backpropagation while simultaneously making it computationally efficient. </a:t>
            </a:r>
          </a:p>
          <a:p>
            <a:pPr marL="225425" indent="-225425" algn="just">
              <a:lnSpc>
                <a:spcPct val="170000"/>
              </a:lnSpc>
            </a:pPr>
            <a:r>
              <a:rPr lang="en-US" sz="9600" dirty="0" smtClean="0">
                <a:latin typeface="Times New Roman" pitchFamily="18" charset="0"/>
                <a:cs typeface="Times New Roman" pitchFamily="18" charset="0"/>
              </a:rPr>
              <a:t>The neurons will only be deactivated if the output of the linear transformation is less than 0.</a:t>
            </a:r>
          </a:p>
        </p:txBody>
      </p:sp>
      <p:pic>
        <p:nvPicPr>
          <p:cNvPr id="38916" name="Picture 4" descr="ReLU formula"/>
          <p:cNvPicPr>
            <a:picLocks noChangeAspect="1" noChangeArrowheads="1"/>
          </p:cNvPicPr>
          <p:nvPr/>
        </p:nvPicPr>
        <p:blipFill>
          <a:blip r:embed="rId3" cstate="print"/>
          <a:srcRect/>
          <a:stretch>
            <a:fillRect/>
          </a:stretch>
        </p:blipFill>
        <p:spPr bwMode="auto">
          <a:xfrm>
            <a:off x="6019800" y="4495800"/>
            <a:ext cx="2667000" cy="2074334"/>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Activation Function</a:t>
            </a:r>
            <a:endParaRPr lang="en-US" sz="3600" dirty="0"/>
          </a:p>
        </p:txBody>
      </p:sp>
      <p:sp>
        <p:nvSpPr>
          <p:cNvPr id="3" name="Content Placeholder 2"/>
          <p:cNvSpPr>
            <a:spLocks noGrp="1"/>
          </p:cNvSpPr>
          <p:nvPr>
            <p:ph idx="1"/>
          </p:nvPr>
        </p:nvSpPr>
        <p:spPr>
          <a:xfrm>
            <a:off x="304800" y="1066800"/>
            <a:ext cx="8382000" cy="5410200"/>
          </a:xfrm>
        </p:spPr>
        <p:txBody>
          <a:bodyPr>
            <a:normAutofit/>
          </a:bodyPr>
          <a:lstStyle/>
          <a:p>
            <a:pPr algn="just">
              <a:lnSpc>
                <a:spcPct val="150000"/>
              </a:lnSpc>
              <a:buNone/>
            </a:pPr>
            <a:r>
              <a:rPr lang="en-US" sz="2600" dirty="0" smtClean="0">
                <a:latin typeface="Times New Roman" pitchFamily="18" charset="0"/>
                <a:cs typeface="Times New Roman" pitchFamily="18" charset="0"/>
              </a:rPr>
              <a:t>Advantages </a:t>
            </a:r>
            <a:r>
              <a:rPr lang="en-US" sz="2600" dirty="0" err="1" smtClean="0">
                <a:latin typeface="Times New Roman" pitchFamily="18" charset="0"/>
                <a:cs typeface="Times New Roman" pitchFamily="18" charset="0"/>
              </a:rPr>
              <a:t>ReLU</a:t>
            </a:r>
            <a:r>
              <a:rPr lang="en-US" sz="2600" dirty="0" smtClean="0">
                <a:latin typeface="Times New Roman" pitchFamily="18" charset="0"/>
                <a:cs typeface="Times New Roman" pitchFamily="18" charset="0"/>
              </a:rPr>
              <a:t> activation function are as follows:</a:t>
            </a:r>
          </a:p>
          <a:p>
            <a:pPr marL="514350" indent="-514350" algn="just">
              <a:lnSpc>
                <a:spcPct val="150000"/>
              </a:lnSpc>
              <a:buFont typeface="+mj-lt"/>
              <a:buAutoNum type="arabicPeriod"/>
            </a:pPr>
            <a:r>
              <a:rPr lang="en-US" sz="2600" dirty="0" smtClean="0">
                <a:latin typeface="Times New Roman" pitchFamily="18" charset="0"/>
                <a:cs typeface="Times New Roman" pitchFamily="18" charset="0"/>
              </a:rPr>
              <a:t>Since only a certain number of neurons are activated, the </a:t>
            </a:r>
            <a:r>
              <a:rPr lang="en-US" sz="2600" dirty="0" err="1" smtClean="0">
                <a:latin typeface="Times New Roman" pitchFamily="18" charset="0"/>
                <a:cs typeface="Times New Roman" pitchFamily="18" charset="0"/>
              </a:rPr>
              <a:t>ReLU</a:t>
            </a:r>
            <a:r>
              <a:rPr lang="en-US" sz="2600" dirty="0" smtClean="0">
                <a:latin typeface="Times New Roman" pitchFamily="18" charset="0"/>
                <a:cs typeface="Times New Roman" pitchFamily="18" charset="0"/>
              </a:rPr>
              <a:t> function is far more computationally efficient when compared to the sigmoid and </a:t>
            </a:r>
            <a:r>
              <a:rPr lang="en-US" sz="2600" dirty="0" err="1" smtClean="0">
                <a:latin typeface="Times New Roman" pitchFamily="18" charset="0"/>
                <a:cs typeface="Times New Roman" pitchFamily="18" charset="0"/>
              </a:rPr>
              <a:t>tanh</a:t>
            </a:r>
            <a:r>
              <a:rPr lang="en-US" sz="2600" dirty="0" smtClean="0">
                <a:latin typeface="Times New Roman" pitchFamily="18" charset="0"/>
                <a:cs typeface="Times New Roman" pitchFamily="18" charset="0"/>
              </a:rPr>
              <a:t> functions.</a:t>
            </a:r>
          </a:p>
          <a:p>
            <a:pPr marL="514350" indent="-514350" algn="just">
              <a:lnSpc>
                <a:spcPct val="150000"/>
              </a:lnSpc>
              <a:buFont typeface="+mj-lt"/>
              <a:buAutoNum type="arabicPeriod"/>
            </a:pPr>
            <a:r>
              <a:rPr lang="en-US" sz="2600" dirty="0" err="1" smtClean="0">
                <a:latin typeface="Times New Roman" pitchFamily="18" charset="0"/>
                <a:cs typeface="Times New Roman" pitchFamily="18" charset="0"/>
              </a:rPr>
              <a:t>ReLU</a:t>
            </a:r>
            <a:r>
              <a:rPr lang="en-US" sz="2600" dirty="0" smtClean="0">
                <a:latin typeface="Times New Roman" pitchFamily="18" charset="0"/>
                <a:cs typeface="Times New Roman" pitchFamily="18" charset="0"/>
              </a:rPr>
              <a:t> accelerates the convergence of gradient descent towards the global minimum of the loss function due to its linear, non-saturating property.</a:t>
            </a:r>
          </a:p>
          <a:p>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8" name="Picture 2" descr="The Dying ReLU problem"/>
          <p:cNvPicPr>
            <a:picLocks noChangeAspect="1" noChangeArrowheads="1"/>
          </p:cNvPicPr>
          <p:nvPr/>
        </p:nvPicPr>
        <p:blipFill>
          <a:blip r:embed="rId2"/>
          <a:srcRect/>
          <a:stretch>
            <a:fillRect/>
          </a:stretch>
        </p:blipFill>
        <p:spPr bwMode="auto">
          <a:xfrm>
            <a:off x="4852873" y="1371600"/>
            <a:ext cx="4138727" cy="4191000"/>
          </a:xfrm>
          <a:prstGeom prst="rect">
            <a:avLst/>
          </a:prstGeom>
          <a:noFill/>
        </p:spPr>
      </p:pic>
      <p:sp>
        <p:nvSpPr>
          <p:cNvPr id="2" name="Title 1"/>
          <p:cNvSpPr>
            <a:spLocks noGrp="1"/>
          </p:cNvSpPr>
          <p:nvPr>
            <p:ph type="title"/>
          </p:nvPr>
        </p:nvSpPr>
        <p:spPr>
          <a:xfrm>
            <a:off x="457200" y="152400"/>
            <a:ext cx="8229600" cy="715962"/>
          </a:xfrm>
        </p:spPr>
        <p:txBody>
          <a:bodyPr>
            <a:normAutofit/>
          </a:bodyPr>
          <a:lstStyle/>
          <a:p>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Activation Function</a:t>
            </a:r>
            <a:endParaRPr lang="en-US" sz="3600" dirty="0"/>
          </a:p>
        </p:txBody>
      </p:sp>
      <p:sp>
        <p:nvSpPr>
          <p:cNvPr id="3" name="Content Placeholder 2"/>
          <p:cNvSpPr>
            <a:spLocks noGrp="1"/>
          </p:cNvSpPr>
          <p:nvPr>
            <p:ph idx="1"/>
          </p:nvPr>
        </p:nvSpPr>
        <p:spPr>
          <a:xfrm>
            <a:off x="152400" y="1143000"/>
            <a:ext cx="4876800" cy="5562600"/>
          </a:xfrm>
        </p:spPr>
        <p:txBody>
          <a:bodyPr>
            <a:normAutofit fontScale="70000" lnSpcReduction="20000"/>
          </a:bodyPr>
          <a:lstStyle/>
          <a:p>
            <a:pPr marL="225425" indent="-225425">
              <a:lnSpc>
                <a:spcPct val="145000"/>
              </a:lnSpc>
            </a:pPr>
            <a:r>
              <a:rPr lang="en-US" sz="3100" dirty="0" smtClean="0">
                <a:latin typeface="Times New Roman" pitchFamily="18" charset="0"/>
                <a:cs typeface="Times New Roman" pitchFamily="18" charset="0"/>
              </a:rPr>
              <a:t>The negative side of the graph makes the gradient value zero. Due to this reason, during the backpropagation process, the weights and biases for some neurons are not updated. This can create dead neurons which never get activated. </a:t>
            </a:r>
            <a:br>
              <a:rPr lang="en-US" sz="3100" dirty="0" smtClean="0">
                <a:latin typeface="Times New Roman" pitchFamily="18" charset="0"/>
                <a:cs typeface="Times New Roman" pitchFamily="18" charset="0"/>
              </a:rPr>
            </a:br>
            <a:endParaRPr lang="en-US" sz="3100" dirty="0" smtClean="0">
              <a:latin typeface="Times New Roman" pitchFamily="18" charset="0"/>
              <a:cs typeface="Times New Roman" pitchFamily="18" charset="0"/>
            </a:endParaRPr>
          </a:p>
          <a:p>
            <a:pPr marL="225425" indent="-225425" algn="just">
              <a:lnSpc>
                <a:spcPct val="145000"/>
              </a:lnSpc>
            </a:pPr>
            <a:r>
              <a:rPr lang="en-US" sz="3100" dirty="0" smtClean="0">
                <a:latin typeface="Times New Roman" pitchFamily="18" charset="0"/>
                <a:cs typeface="Times New Roman" pitchFamily="18" charset="0"/>
              </a:rPr>
              <a:t>All the negative input values become zero immediately, which decreases the model’s ability to fit or train from the data properly. </a:t>
            </a:r>
          </a:p>
          <a:p>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6443" y="685800"/>
            <a:ext cx="8921903"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Activation Function</a:t>
            </a:r>
            <a:endParaRPr lang="en-US" sz="3600" dirty="0"/>
          </a:p>
        </p:txBody>
      </p:sp>
      <p:sp>
        <p:nvSpPr>
          <p:cNvPr id="3" name="Content Placeholder 2"/>
          <p:cNvSpPr>
            <a:spLocks noGrp="1"/>
          </p:cNvSpPr>
          <p:nvPr>
            <p:ph idx="1"/>
          </p:nvPr>
        </p:nvSpPr>
        <p:spPr>
          <a:xfrm>
            <a:off x="381000" y="1143000"/>
            <a:ext cx="8382000" cy="5562600"/>
          </a:xfrm>
        </p:spPr>
        <p:txBody>
          <a:bodyPr>
            <a:normAutofit/>
          </a:bodyPr>
          <a:lstStyle/>
          <a:p>
            <a:pPr algn="just">
              <a:lnSpc>
                <a:spcPct val="150000"/>
              </a:lnSpc>
            </a:pPr>
            <a:r>
              <a:rPr lang="en-US" dirty="0" smtClean="0">
                <a:latin typeface="Times New Roman" pitchFamily="18" charset="0"/>
                <a:cs typeface="Times New Roman" pitchFamily="18" charset="0"/>
              </a:rPr>
              <a:t>A dying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always outputs the same value, i.e., 0, on any input value. This condition is known as the</a:t>
            </a:r>
            <a:r>
              <a:rPr lang="en-US" b="1" dirty="0" smtClean="0">
                <a:latin typeface="Times New Roman" pitchFamily="18" charset="0"/>
                <a:cs typeface="Times New Roman" pitchFamily="18" charset="0"/>
              </a:rPr>
              <a:t> dead state </a:t>
            </a:r>
            <a:r>
              <a:rPr lang="en-US" dirty="0" smtClean="0">
                <a:latin typeface="Times New Roman" pitchFamily="18" charset="0"/>
                <a:cs typeface="Times New Roman" pitchFamily="18" charset="0"/>
              </a:rPr>
              <a:t>of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neurons. In this state, it is difficult to recover because the gradient of 0 is 0. This becomes a problem when most of the input ranges are negative, or the derivative of the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function is 0.</a:t>
            </a:r>
            <a:endParaRPr lang="en-US"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600" b="1" dirty="0" smtClean="0">
                <a:latin typeface="Times New Roman" pitchFamily="18" charset="0"/>
                <a:cs typeface="Times New Roman" pitchFamily="18" charset="0"/>
              </a:rPr>
              <a:t>Leaky </a:t>
            </a:r>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Function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1066800"/>
            <a:ext cx="4800600" cy="5562600"/>
          </a:xfrm>
        </p:spPr>
        <p:txBody>
          <a:bodyPr>
            <a:normAutofit/>
          </a:bodyPr>
          <a:lstStyle/>
          <a:p>
            <a:pPr algn="just">
              <a:lnSpc>
                <a:spcPct val="150000"/>
              </a:lnSpc>
            </a:pPr>
            <a:r>
              <a:rPr lang="en-US" sz="2400" dirty="0" smtClean="0">
                <a:latin typeface="Times New Roman" pitchFamily="18" charset="0"/>
                <a:cs typeface="Times New Roman" pitchFamily="18" charset="0"/>
              </a:rPr>
              <a:t>Leaky </a:t>
            </a:r>
            <a:r>
              <a:rPr lang="en-US" sz="2400" dirty="0" err="1" smtClean="0">
                <a:latin typeface="Times New Roman" pitchFamily="18" charset="0"/>
                <a:cs typeface="Times New Roman" pitchFamily="18" charset="0"/>
              </a:rPr>
              <a:t>ReLU</a:t>
            </a:r>
            <a:r>
              <a:rPr lang="en-US" sz="2400" dirty="0" smtClean="0">
                <a:latin typeface="Times New Roman" pitchFamily="18" charset="0"/>
                <a:cs typeface="Times New Roman" pitchFamily="18" charset="0"/>
              </a:rPr>
              <a:t> is an improved version of </a:t>
            </a:r>
            <a:r>
              <a:rPr lang="en-US" sz="2400" dirty="0" err="1" smtClean="0">
                <a:latin typeface="Times New Roman" pitchFamily="18" charset="0"/>
                <a:cs typeface="Times New Roman" pitchFamily="18" charset="0"/>
              </a:rPr>
              <a:t>ReLU</a:t>
            </a:r>
            <a:r>
              <a:rPr lang="en-US" sz="2400" dirty="0" smtClean="0">
                <a:latin typeface="Times New Roman" pitchFamily="18" charset="0"/>
                <a:cs typeface="Times New Roman" pitchFamily="18" charset="0"/>
              </a:rPr>
              <a:t> function to solve the Dying </a:t>
            </a:r>
            <a:r>
              <a:rPr lang="en-US" sz="2400" dirty="0" err="1" smtClean="0">
                <a:latin typeface="Times New Roman" pitchFamily="18" charset="0"/>
                <a:cs typeface="Times New Roman" pitchFamily="18" charset="0"/>
              </a:rPr>
              <a:t>ReLU</a:t>
            </a:r>
            <a:r>
              <a:rPr lang="en-US" sz="2400" dirty="0" smtClean="0">
                <a:latin typeface="Times New Roman" pitchFamily="18" charset="0"/>
                <a:cs typeface="Times New Roman" pitchFamily="18" charset="0"/>
              </a:rPr>
              <a:t> problem as it has a small positive slope in the negative area.</a:t>
            </a:r>
          </a:p>
          <a:p>
            <a:endParaRPr lang="en-US" dirty="0"/>
          </a:p>
        </p:txBody>
      </p:sp>
      <p:pic>
        <p:nvPicPr>
          <p:cNvPr id="44034" name="Picture 2" descr="Leaky ReLU"/>
          <p:cNvPicPr>
            <a:picLocks noChangeAspect="1" noChangeArrowheads="1"/>
          </p:cNvPicPr>
          <p:nvPr/>
        </p:nvPicPr>
        <p:blipFill>
          <a:blip r:embed="rId2"/>
          <a:srcRect/>
          <a:stretch>
            <a:fillRect/>
          </a:stretch>
        </p:blipFill>
        <p:spPr bwMode="auto">
          <a:xfrm>
            <a:off x="5456438" y="1066800"/>
            <a:ext cx="3535162" cy="3505200"/>
          </a:xfrm>
          <a:prstGeom prst="rect">
            <a:avLst/>
          </a:prstGeom>
          <a:noFill/>
        </p:spPr>
      </p:pic>
      <p:pic>
        <p:nvPicPr>
          <p:cNvPr id="44036" name="Picture 4" descr="Leaky ReLU formula"/>
          <p:cNvPicPr>
            <a:picLocks noChangeAspect="1" noChangeArrowheads="1"/>
          </p:cNvPicPr>
          <p:nvPr/>
        </p:nvPicPr>
        <p:blipFill>
          <a:blip r:embed="rId3" cstate="print"/>
          <a:srcRect/>
          <a:stretch>
            <a:fillRect/>
          </a:stretch>
        </p:blipFill>
        <p:spPr bwMode="auto">
          <a:xfrm>
            <a:off x="5586413" y="4724400"/>
            <a:ext cx="3298763" cy="20574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200" b="1" dirty="0" smtClean="0">
                <a:latin typeface="Times New Roman" pitchFamily="18" charset="0"/>
                <a:cs typeface="Times New Roman" pitchFamily="18" charset="0"/>
              </a:rPr>
              <a:t>Leaky </a:t>
            </a:r>
            <a:r>
              <a:rPr lang="en-US" sz="3200" b="1" dirty="0" err="1" smtClean="0">
                <a:latin typeface="Times New Roman" pitchFamily="18" charset="0"/>
                <a:cs typeface="Times New Roman" pitchFamily="18" charset="0"/>
              </a:rPr>
              <a:t>ReLU</a:t>
            </a:r>
            <a:r>
              <a:rPr lang="en-US" sz="3200" b="1" dirty="0" smtClean="0">
                <a:latin typeface="Times New Roman" pitchFamily="18" charset="0"/>
                <a:cs typeface="Times New Roman" pitchFamily="18" charset="0"/>
              </a:rPr>
              <a:t>  Activation Function</a:t>
            </a:r>
            <a:endParaRPr lang="en-US" sz="3200" dirty="0"/>
          </a:p>
        </p:txBody>
      </p:sp>
      <p:sp>
        <p:nvSpPr>
          <p:cNvPr id="3" name="Content Placeholder 2"/>
          <p:cNvSpPr>
            <a:spLocks noGrp="1"/>
          </p:cNvSpPr>
          <p:nvPr>
            <p:ph idx="1"/>
          </p:nvPr>
        </p:nvSpPr>
        <p:spPr>
          <a:xfrm>
            <a:off x="304800" y="1066800"/>
            <a:ext cx="8382000" cy="5410200"/>
          </a:xfrm>
        </p:spPr>
        <p:txBody>
          <a:bodyPr>
            <a:normAutofit/>
          </a:bodyPr>
          <a:lstStyle/>
          <a:p>
            <a:pPr algn="just">
              <a:lnSpc>
                <a:spcPct val="150000"/>
              </a:lnSpc>
            </a:pPr>
            <a:r>
              <a:rPr lang="en-US" sz="2800" dirty="0" smtClean="0">
                <a:latin typeface="Times New Roman" pitchFamily="18" charset="0"/>
                <a:cs typeface="Times New Roman" pitchFamily="18" charset="0"/>
              </a:rPr>
              <a:t>The advantages of Leaky </a:t>
            </a:r>
            <a:r>
              <a:rPr lang="en-US" sz="2800" dirty="0" err="1" smtClean="0">
                <a:latin typeface="Times New Roman" pitchFamily="18" charset="0"/>
                <a:cs typeface="Times New Roman" pitchFamily="18" charset="0"/>
              </a:rPr>
              <a:t>ReLU</a:t>
            </a:r>
            <a:r>
              <a:rPr lang="en-US" sz="2800" dirty="0" smtClean="0">
                <a:latin typeface="Times New Roman" pitchFamily="18" charset="0"/>
                <a:cs typeface="Times New Roman" pitchFamily="18" charset="0"/>
              </a:rPr>
              <a:t> are same as that of </a:t>
            </a:r>
            <a:r>
              <a:rPr lang="en-US" sz="2800" dirty="0" err="1" smtClean="0">
                <a:latin typeface="Times New Roman" pitchFamily="18" charset="0"/>
                <a:cs typeface="Times New Roman" pitchFamily="18" charset="0"/>
              </a:rPr>
              <a:t>ReLU</a:t>
            </a:r>
            <a:r>
              <a:rPr lang="en-US" sz="2800" dirty="0" smtClean="0">
                <a:latin typeface="Times New Roman" pitchFamily="18" charset="0"/>
                <a:cs typeface="Times New Roman" pitchFamily="18" charset="0"/>
              </a:rPr>
              <a:t>, in addition to the fact that it does enable backpropagation, even for negative input values. </a:t>
            </a:r>
          </a:p>
          <a:p>
            <a:pPr algn="just">
              <a:lnSpc>
                <a:spcPct val="150000"/>
              </a:lnSpc>
            </a:pPr>
            <a:r>
              <a:rPr lang="en-US" sz="2800" dirty="0" smtClean="0">
                <a:latin typeface="Times New Roman" pitchFamily="18" charset="0"/>
                <a:cs typeface="Times New Roman" pitchFamily="18" charset="0"/>
              </a:rPr>
              <a:t>By making this minor modification for negative input values, the gradient of the left side of the graph comes out to be a non-zero value. Therefore, we would no longer encounter dead neurons in that region. </a:t>
            </a:r>
          </a:p>
          <a:p>
            <a:pPr>
              <a:buNone/>
            </a:pPr>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3600" b="1" dirty="0" smtClean="0">
                <a:latin typeface="Times New Roman" pitchFamily="18" charset="0"/>
                <a:cs typeface="Times New Roman" pitchFamily="18" charset="0"/>
              </a:rPr>
              <a:t>Leaky </a:t>
            </a:r>
            <a:r>
              <a:rPr lang="en-US" sz="3600" b="1" dirty="0" err="1" smtClean="0">
                <a:latin typeface="Times New Roman" pitchFamily="18" charset="0"/>
                <a:cs typeface="Times New Roman" pitchFamily="18" charset="0"/>
              </a:rPr>
              <a:t>ReLU</a:t>
            </a:r>
            <a:r>
              <a:rPr lang="en-US" sz="3600" b="1" dirty="0" smtClean="0">
                <a:latin typeface="Times New Roman" pitchFamily="18" charset="0"/>
                <a:cs typeface="Times New Roman" pitchFamily="18" charset="0"/>
              </a:rPr>
              <a:t>  Activation Function</a:t>
            </a:r>
            <a:endParaRPr lang="en-US" sz="3600" dirty="0"/>
          </a:p>
        </p:txBody>
      </p:sp>
      <p:sp>
        <p:nvSpPr>
          <p:cNvPr id="3" name="Content Placeholder 2"/>
          <p:cNvSpPr>
            <a:spLocks noGrp="1"/>
          </p:cNvSpPr>
          <p:nvPr>
            <p:ph idx="1"/>
          </p:nvPr>
        </p:nvSpPr>
        <p:spPr>
          <a:xfrm>
            <a:off x="304800" y="1143000"/>
            <a:ext cx="7924800" cy="5562600"/>
          </a:xfrm>
        </p:spPr>
        <p:txBody>
          <a:bodyPr>
            <a:normAutofit/>
          </a:bodyPr>
          <a:lstStyle/>
          <a:p>
            <a:pPr algn="just">
              <a:lnSpc>
                <a:spcPct val="150000"/>
              </a:lnSpc>
              <a:buNone/>
            </a:pPr>
            <a:r>
              <a:rPr lang="en-US" sz="2800" dirty="0" smtClean="0">
                <a:latin typeface="Times New Roman" pitchFamily="18" charset="0"/>
                <a:cs typeface="Times New Roman" pitchFamily="18" charset="0"/>
              </a:rPr>
              <a:t>The limitations that this function faces include:</a:t>
            </a:r>
          </a:p>
          <a:p>
            <a:pPr algn="just">
              <a:lnSpc>
                <a:spcPct val="150000"/>
              </a:lnSpc>
            </a:pPr>
            <a:r>
              <a:rPr lang="en-US" sz="2800" dirty="0" smtClean="0">
                <a:latin typeface="Times New Roman" pitchFamily="18" charset="0"/>
                <a:cs typeface="Times New Roman" pitchFamily="18" charset="0"/>
              </a:rPr>
              <a:t>The predictions may not be consistent for negative input values. </a:t>
            </a:r>
          </a:p>
          <a:p>
            <a:pPr algn="just">
              <a:lnSpc>
                <a:spcPct val="150000"/>
              </a:lnSpc>
            </a:pPr>
            <a:r>
              <a:rPr lang="en-US" sz="2800" dirty="0" smtClean="0">
                <a:latin typeface="Times New Roman" pitchFamily="18" charset="0"/>
                <a:cs typeface="Times New Roman" pitchFamily="18" charset="0"/>
              </a:rPr>
              <a:t>The gradient for negative values is a small value that makes the learning of model parameters time-consuming.</a:t>
            </a:r>
          </a:p>
          <a:p>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normAutofit/>
          </a:bodyPr>
          <a:lstStyle/>
          <a:p>
            <a:r>
              <a:rPr lang="en-US" sz="4000" b="1" dirty="0" err="1" smtClean="0">
                <a:latin typeface="Times New Roman" pitchFamily="18" charset="0"/>
                <a:cs typeface="Times New Roman" pitchFamily="18" charset="0"/>
              </a:rPr>
              <a:t>Softmax</a:t>
            </a:r>
            <a:r>
              <a:rPr lang="en-US" sz="4000" b="1" dirty="0" smtClean="0">
                <a:latin typeface="Times New Roman" pitchFamily="18" charset="0"/>
                <a:cs typeface="Times New Roman" pitchFamily="18" charset="0"/>
              </a:rPr>
              <a:t> Function</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76200" y="1600200"/>
            <a:ext cx="4800600" cy="4876800"/>
          </a:xfrm>
        </p:spPr>
        <p:txBody>
          <a:bodyPr>
            <a:normAutofit/>
          </a:bodyPr>
          <a:lstStyle/>
          <a:p>
            <a:pPr algn="just">
              <a:lnSpc>
                <a:spcPct val="150000"/>
              </a:lnSpc>
            </a:pPr>
            <a:r>
              <a:rPr lang="en-US" sz="2600" dirty="0" smtClean="0">
                <a:latin typeface="Times New Roman" pitchFamily="18" charset="0"/>
                <a:cs typeface="Times New Roman" pitchFamily="18" charset="0"/>
              </a:rPr>
              <a:t>Used when trying to handle multiple classes. The </a:t>
            </a:r>
            <a:r>
              <a:rPr lang="en-US" sz="2600" dirty="0" err="1" smtClean="0">
                <a:latin typeface="Times New Roman" pitchFamily="18" charset="0"/>
                <a:cs typeface="Times New Roman" pitchFamily="18" charset="0"/>
              </a:rPr>
              <a:t>softmax</a:t>
            </a:r>
            <a:r>
              <a:rPr lang="en-US" sz="2600" dirty="0" smtClean="0">
                <a:latin typeface="Times New Roman" pitchFamily="18" charset="0"/>
                <a:cs typeface="Times New Roman" pitchFamily="18" charset="0"/>
              </a:rPr>
              <a:t> function would squeeze the outputs for each class between 0 and 1 and would also divide by the sum of the outputs.</a:t>
            </a:r>
            <a:endParaRPr lang="en-US" sz="2600" dirty="0">
              <a:latin typeface="Times New Roman" pitchFamily="18" charset="0"/>
              <a:cs typeface="Times New Roman" pitchFamily="18" charset="0"/>
            </a:endParaRPr>
          </a:p>
        </p:txBody>
      </p:sp>
      <p:pic>
        <p:nvPicPr>
          <p:cNvPr id="45058" name="Picture 2" descr="Probability in Softmax Function"/>
          <p:cNvPicPr>
            <a:picLocks noChangeAspect="1" noChangeArrowheads="1"/>
          </p:cNvPicPr>
          <p:nvPr/>
        </p:nvPicPr>
        <p:blipFill>
          <a:blip r:embed="rId2"/>
          <a:srcRect/>
          <a:stretch>
            <a:fillRect/>
          </a:stretch>
        </p:blipFill>
        <p:spPr bwMode="auto">
          <a:xfrm>
            <a:off x="4887682" y="1143000"/>
            <a:ext cx="4146338" cy="3581400"/>
          </a:xfrm>
          <a:prstGeom prst="rect">
            <a:avLst/>
          </a:prstGeom>
          <a:noFill/>
        </p:spPr>
      </p:pic>
      <p:pic>
        <p:nvPicPr>
          <p:cNvPr id="45060" name="Picture 4" descr="Softmax Function"/>
          <p:cNvPicPr>
            <a:picLocks noChangeAspect="1" noChangeArrowheads="1"/>
          </p:cNvPicPr>
          <p:nvPr/>
        </p:nvPicPr>
        <p:blipFill>
          <a:blip r:embed="rId3" cstate="print"/>
          <a:srcRect/>
          <a:stretch>
            <a:fillRect/>
          </a:stretch>
        </p:blipFill>
        <p:spPr bwMode="auto">
          <a:xfrm>
            <a:off x="5410200" y="4419600"/>
            <a:ext cx="3251200" cy="24384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868362"/>
          </a:xfrm>
        </p:spPr>
        <p:txBody>
          <a:bodyPr>
            <a:normAutofit/>
          </a:bodyPr>
          <a:lstStyle/>
          <a:p>
            <a:pPr fontAlgn="base"/>
            <a:r>
              <a:rPr lang="en-US" sz="3600" b="1" dirty="0" smtClean="0">
                <a:latin typeface="Times New Roman" pitchFamily="18" charset="0"/>
                <a:cs typeface="Times New Roman" pitchFamily="18" charset="0"/>
              </a:rPr>
              <a:t>Activation for Hidden Layers</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8458200" cy="5181600"/>
          </a:xfrm>
        </p:spPr>
        <p:txBody>
          <a:bodyPr>
            <a:normAutofit fontScale="92500"/>
          </a:bodyPr>
          <a:lstStyle/>
          <a:p>
            <a:pPr algn="just" fontAlgn="base">
              <a:lnSpc>
                <a:spcPct val="150000"/>
              </a:lnSpc>
            </a:pPr>
            <a:r>
              <a:rPr lang="en-US" sz="2800" dirty="0" smtClean="0">
                <a:latin typeface="Times New Roman" pitchFamily="18" charset="0"/>
                <a:cs typeface="Times New Roman" pitchFamily="18" charset="0"/>
              </a:rPr>
              <a:t>There are perhaps three activation functions you may want to consider for use in hidden layers; they are:</a:t>
            </a:r>
          </a:p>
          <a:p>
            <a:pPr marL="976313" indent="-514350" algn="just" fontAlgn="base">
              <a:lnSpc>
                <a:spcPct val="150000"/>
              </a:lnSpc>
              <a:buFont typeface="+mj-lt"/>
              <a:buAutoNum type="arabicPeriod"/>
            </a:pPr>
            <a:r>
              <a:rPr lang="en-US" sz="2800" dirty="0" smtClean="0">
                <a:latin typeface="Times New Roman" pitchFamily="18" charset="0"/>
                <a:cs typeface="Times New Roman" pitchFamily="18" charset="0"/>
              </a:rPr>
              <a:t>Rectified Linear Activation (</a:t>
            </a:r>
            <a:r>
              <a:rPr lang="en-US" sz="2800" b="1" dirty="0" err="1" smtClean="0">
                <a:latin typeface="Times New Roman" pitchFamily="18" charset="0"/>
                <a:cs typeface="Times New Roman" pitchFamily="18" charset="0"/>
              </a:rPr>
              <a:t>ReLU</a:t>
            </a:r>
            <a:r>
              <a:rPr lang="en-US" sz="2800" dirty="0" smtClean="0">
                <a:latin typeface="Times New Roman" pitchFamily="18" charset="0"/>
                <a:cs typeface="Times New Roman" pitchFamily="18" charset="0"/>
              </a:rPr>
              <a:t>)</a:t>
            </a:r>
          </a:p>
          <a:p>
            <a:pPr marL="976313" indent="-514350" algn="just" fontAlgn="base">
              <a:lnSpc>
                <a:spcPct val="150000"/>
              </a:lnSpc>
              <a:buFont typeface="+mj-lt"/>
              <a:buAutoNum type="arabicPeriod"/>
            </a:pPr>
            <a:r>
              <a:rPr lang="en-US" sz="2800" dirty="0" smtClean="0">
                <a:latin typeface="Times New Roman" pitchFamily="18" charset="0"/>
                <a:cs typeface="Times New Roman" pitchFamily="18" charset="0"/>
              </a:rPr>
              <a:t>Logistic (</a:t>
            </a:r>
            <a:r>
              <a:rPr lang="en-US" sz="2800" b="1" dirty="0" smtClean="0">
                <a:latin typeface="Times New Roman" pitchFamily="18" charset="0"/>
                <a:cs typeface="Times New Roman" pitchFamily="18" charset="0"/>
              </a:rPr>
              <a:t>Sigmoid</a:t>
            </a:r>
            <a:r>
              <a:rPr lang="en-US" sz="2800" dirty="0" smtClean="0">
                <a:latin typeface="Times New Roman" pitchFamily="18" charset="0"/>
                <a:cs typeface="Times New Roman" pitchFamily="18" charset="0"/>
              </a:rPr>
              <a:t>)</a:t>
            </a:r>
          </a:p>
          <a:p>
            <a:pPr marL="976313" indent="-514350" algn="just" fontAlgn="base">
              <a:lnSpc>
                <a:spcPct val="150000"/>
              </a:lnSpc>
              <a:buFont typeface="+mj-lt"/>
              <a:buAutoNum type="arabicPeriod"/>
            </a:pPr>
            <a:r>
              <a:rPr lang="en-US" sz="2800" dirty="0" smtClean="0">
                <a:latin typeface="Times New Roman" pitchFamily="18" charset="0"/>
                <a:cs typeface="Times New Roman" pitchFamily="18" charset="0"/>
              </a:rPr>
              <a:t>Hyperbolic Tangent (</a:t>
            </a:r>
            <a:r>
              <a:rPr lang="en-US" sz="2800" b="1" dirty="0" smtClean="0">
                <a:latin typeface="Times New Roman" pitchFamily="18" charset="0"/>
                <a:cs typeface="Times New Roman" pitchFamily="18" charset="0"/>
              </a:rPr>
              <a:t>Tanh</a:t>
            </a:r>
            <a:r>
              <a:rPr lang="en-US" sz="2800" dirty="0" smtClean="0">
                <a:latin typeface="Times New Roman" pitchFamily="18" charset="0"/>
                <a:cs typeface="Times New Roman" pitchFamily="18" charset="0"/>
              </a:rPr>
              <a:t>)</a:t>
            </a:r>
          </a:p>
          <a:p>
            <a:pPr marL="461963" indent="-461963" algn="just" fontAlgn="base">
              <a:lnSpc>
                <a:spcPct val="150000"/>
              </a:lnSpc>
            </a:pPr>
            <a:r>
              <a:rPr lang="en-US" sz="2800" dirty="0" smtClean="0">
                <a:latin typeface="Times New Roman" pitchFamily="18" charset="0"/>
                <a:cs typeface="Times New Roman" pitchFamily="18" charset="0"/>
              </a:rPr>
              <a:t>This is not an exhaustive list of activation functions used for hidden layers, but they are the most commonly used.</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868362"/>
          </a:xfrm>
        </p:spPr>
        <p:txBody>
          <a:bodyPr>
            <a:normAutofit/>
          </a:bodyPr>
          <a:lstStyle/>
          <a:p>
            <a:r>
              <a:rPr lang="en-US" sz="3600" b="1" dirty="0" smtClean="0">
                <a:latin typeface="Times New Roman" pitchFamily="18" charset="0"/>
                <a:cs typeface="Times New Roman" pitchFamily="18" charset="0"/>
              </a:rPr>
              <a:t>Activation for Output Layers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1066800"/>
            <a:ext cx="8534400" cy="5486400"/>
          </a:xfrm>
        </p:spPr>
        <p:txBody>
          <a:bodyPr>
            <a:normAutofit fontScale="92500" lnSpcReduction="20000"/>
          </a:bodyPr>
          <a:lstStyle/>
          <a:p>
            <a:pPr fontAlgn="base">
              <a:lnSpc>
                <a:spcPct val="150000"/>
              </a:lnSpc>
            </a:pPr>
            <a:r>
              <a:rPr lang="en-US" sz="3000" dirty="0" smtClean="0">
                <a:latin typeface="Times New Roman" pitchFamily="18" charset="0"/>
                <a:cs typeface="Times New Roman" pitchFamily="18" charset="0"/>
              </a:rPr>
              <a:t>We have activation function depending on whether the node in hidden layer / output layer depending on what type of problem we are dealing.</a:t>
            </a:r>
            <a:r>
              <a:rPr lang="en-US" sz="3500" dirty="0" smtClean="0">
                <a:latin typeface="Times New Roman" pitchFamily="18" charset="0"/>
                <a:cs typeface="Times New Roman" pitchFamily="18" charset="0"/>
              </a:rPr>
              <a:t>:</a:t>
            </a:r>
            <a:endParaRPr lang="en-US" sz="3500" dirty="0">
              <a:latin typeface="Times New Roman" pitchFamily="18" charset="0"/>
              <a:cs typeface="Times New Roman" pitchFamily="18" charset="0"/>
            </a:endParaRPr>
          </a:p>
          <a:p>
            <a:pPr>
              <a:lnSpc>
                <a:spcPct val="170000"/>
              </a:lnSpc>
              <a:buNone/>
            </a:pPr>
            <a:r>
              <a:rPr lang="en-US" dirty="0" smtClean="0">
                <a:latin typeface="Times New Roman" pitchFamily="18" charset="0"/>
                <a:cs typeface="Times New Roman" pitchFamily="18" charset="0"/>
              </a:rPr>
              <a:t>Activation function for your output layer:</a:t>
            </a:r>
          </a:p>
          <a:p>
            <a:pPr>
              <a:lnSpc>
                <a:spcPct val="170000"/>
              </a:lnSpc>
            </a:pPr>
            <a:r>
              <a:rPr lang="en-US" sz="2800" b="1" dirty="0" smtClean="0">
                <a:latin typeface="Times New Roman" pitchFamily="18" charset="0"/>
                <a:cs typeface="Times New Roman" pitchFamily="18" charset="0"/>
              </a:rPr>
              <a:t>Regression </a:t>
            </a:r>
            <a:r>
              <a:rPr lang="en-US" sz="2800" dirty="0" smtClean="0">
                <a:latin typeface="Times New Roman" pitchFamily="18" charset="0"/>
                <a:cs typeface="Times New Roman" pitchFamily="18" charset="0"/>
              </a:rPr>
              <a:t>- Linear Activation Function</a:t>
            </a:r>
          </a:p>
          <a:p>
            <a:pPr>
              <a:lnSpc>
                <a:spcPct val="170000"/>
              </a:lnSpc>
            </a:pPr>
            <a:r>
              <a:rPr lang="en-US" sz="2800" b="1" dirty="0" smtClean="0">
                <a:latin typeface="Times New Roman" pitchFamily="18" charset="0"/>
                <a:cs typeface="Times New Roman" pitchFamily="18" charset="0"/>
              </a:rPr>
              <a:t>Binary Classification</a:t>
            </a:r>
            <a:r>
              <a:rPr lang="en-US" sz="2800" dirty="0" smtClean="0">
                <a:latin typeface="Times New Roman" pitchFamily="18" charset="0"/>
                <a:cs typeface="Times New Roman" pitchFamily="18" charset="0"/>
              </a:rPr>
              <a:t>—Sigmoid/Logistic Activation Function</a:t>
            </a:r>
          </a:p>
          <a:p>
            <a:pPr>
              <a:lnSpc>
                <a:spcPct val="170000"/>
              </a:lnSpc>
            </a:pPr>
            <a:r>
              <a:rPr lang="en-US" sz="2800" b="1" dirty="0" smtClean="0">
                <a:latin typeface="Times New Roman" pitchFamily="18" charset="0"/>
                <a:cs typeface="Times New Roman" pitchFamily="18" charset="0"/>
              </a:rPr>
              <a:t>Multiclass Classification</a:t>
            </a:r>
            <a:r>
              <a:rPr lang="en-US" sz="2800" dirty="0" smtClean="0">
                <a:latin typeface="Times New Roman" pitchFamily="18" charset="0"/>
                <a:cs typeface="Times New Roman" pitchFamily="18" charset="0"/>
              </a:rPr>
              <a:t>—</a:t>
            </a:r>
            <a:r>
              <a:rPr lang="en-US" sz="2800" dirty="0" err="1" smtClean="0">
                <a:latin typeface="Times New Roman" pitchFamily="18" charset="0"/>
                <a:cs typeface="Times New Roman" pitchFamily="18" charset="0"/>
              </a:rPr>
              <a:t>Softmax</a:t>
            </a:r>
            <a:endParaRPr lang="en-US" sz="28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0488" y="947738"/>
            <a:ext cx="8963025" cy="496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15400" cy="685800"/>
          </a:xfrm>
        </p:spPr>
        <p:txBody>
          <a:bodyPr>
            <a:normAutofit/>
          </a:bodyPr>
          <a:lstStyle/>
          <a:p>
            <a:r>
              <a:rPr lang="en-US" sz="3600" b="1" dirty="0" smtClean="0">
                <a:latin typeface="Times New Roman" pitchFamily="18" charset="0"/>
                <a:cs typeface="Times New Roman" pitchFamily="18" charset="0"/>
              </a:rPr>
              <a:t>Vanishing gradient &amp;Exploding gradient</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838200"/>
            <a:ext cx="8686800" cy="5867400"/>
          </a:xfrm>
        </p:spPr>
        <p:txBody>
          <a:bodyPr>
            <a:noAutofit/>
          </a:bodyPr>
          <a:lstStyle/>
          <a:p>
            <a:pPr algn="just">
              <a:lnSpc>
                <a:spcPct val="160000"/>
              </a:lnSpc>
            </a:pPr>
            <a:r>
              <a:rPr lang="en-US" sz="2500" dirty="0" smtClean="0">
                <a:latin typeface="Times New Roman" pitchFamily="18" charset="0"/>
                <a:cs typeface="Times New Roman" pitchFamily="18" charset="0"/>
              </a:rPr>
              <a:t>In a network of </a:t>
            </a:r>
            <a:r>
              <a:rPr lang="en-US" sz="2500" i="1" dirty="0" smtClean="0">
                <a:latin typeface="Times New Roman" pitchFamily="18" charset="0"/>
                <a:cs typeface="Times New Roman" pitchFamily="18" charset="0"/>
              </a:rPr>
              <a:t>n</a:t>
            </a:r>
            <a:r>
              <a:rPr lang="en-US" sz="2500" dirty="0" smtClean="0">
                <a:latin typeface="Times New Roman" pitchFamily="18" charset="0"/>
                <a:cs typeface="Times New Roman" pitchFamily="18" charset="0"/>
              </a:rPr>
              <a:t> hidden layers, </a:t>
            </a:r>
            <a:r>
              <a:rPr lang="en-US" sz="2500" i="1" dirty="0" smtClean="0">
                <a:latin typeface="Times New Roman" pitchFamily="18" charset="0"/>
                <a:cs typeface="Times New Roman" pitchFamily="18" charset="0"/>
              </a:rPr>
              <a:t>n </a:t>
            </a:r>
            <a:r>
              <a:rPr lang="en-US" sz="2500" dirty="0" smtClean="0">
                <a:latin typeface="Times New Roman" pitchFamily="18" charset="0"/>
                <a:cs typeface="Times New Roman" pitchFamily="18" charset="0"/>
              </a:rPr>
              <a:t>derivatives will be multiplied together. If the derivatives are large then the gradient will increase exponentially as we propagate down the model until they eventually explode, and this is what we call the problem of </a:t>
            </a:r>
            <a:r>
              <a:rPr lang="en-US" sz="2500" b="1" i="1" dirty="0" smtClean="0">
                <a:latin typeface="Times New Roman" pitchFamily="18" charset="0"/>
                <a:cs typeface="Times New Roman" pitchFamily="18" charset="0"/>
              </a:rPr>
              <a:t>exploding gradient</a:t>
            </a:r>
            <a:r>
              <a:rPr lang="en-US" sz="2500" dirty="0" smtClean="0">
                <a:latin typeface="Times New Roman" pitchFamily="18" charset="0"/>
                <a:cs typeface="Times New Roman" pitchFamily="18" charset="0"/>
              </a:rPr>
              <a:t>. </a:t>
            </a:r>
          </a:p>
          <a:p>
            <a:pPr algn="just">
              <a:lnSpc>
                <a:spcPct val="160000"/>
              </a:lnSpc>
            </a:pPr>
            <a:r>
              <a:rPr lang="en-US" sz="2500" dirty="0" smtClean="0">
                <a:latin typeface="Times New Roman" pitchFamily="18" charset="0"/>
                <a:cs typeface="Times New Roman" pitchFamily="18" charset="0"/>
              </a:rPr>
              <a:t>Alternatively, if the derivatives are small then the gradient will decrease exponentially as we propagate through the model until it eventually vanishes, and this is the </a:t>
            </a:r>
            <a:r>
              <a:rPr lang="en-US" sz="2500" b="1" i="1" dirty="0" smtClean="0">
                <a:latin typeface="Times New Roman" pitchFamily="18" charset="0"/>
                <a:cs typeface="Times New Roman" pitchFamily="18" charset="0"/>
              </a:rPr>
              <a:t>vanishing gradient</a:t>
            </a:r>
            <a:r>
              <a:rPr lang="en-US" sz="2500" dirty="0" smtClean="0">
                <a:latin typeface="Times New Roman" pitchFamily="18" charset="0"/>
                <a:cs typeface="Times New Roman" pitchFamily="18" charset="0"/>
              </a:rPr>
              <a:t> problem.</a:t>
            </a:r>
            <a:endParaRPr lang="en-US" sz="25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228600" y="381000"/>
          <a:ext cx="8610600" cy="6016994"/>
        </p:xfrm>
        <a:graphic>
          <a:graphicData uri="http://schemas.openxmlformats.org/drawingml/2006/table">
            <a:tbl>
              <a:tblPr/>
              <a:tblGrid>
                <a:gridCol w="38862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487293">
                <a:tc>
                  <a:txBody>
                    <a:bodyPr/>
                    <a:lstStyle/>
                    <a:p>
                      <a:pPr algn="just"/>
                      <a:r>
                        <a:rPr lang="en-US" sz="2600" b="1" u="sng" dirty="0" smtClean="0">
                          <a:latin typeface="Times New Roman" pitchFamily="18" charset="0"/>
                          <a:cs typeface="Times New Roman" pitchFamily="18" charset="0"/>
                        </a:rPr>
                        <a:t>Exploding Gradient</a:t>
                      </a:r>
                      <a:endParaRPr lang="en-US" sz="2600" dirty="0">
                        <a:latin typeface="Times New Roman" pitchFamily="18" charset="0"/>
                        <a:cs typeface="Times New Roman" pitchFamily="18" charset="0"/>
                      </a:endParaRPr>
                    </a:p>
                  </a:txBody>
                  <a:tcPr marL="86468" marR="86468" marT="43234" marB="43234" anchor="ctr">
                    <a:lnL>
                      <a:noFill/>
                    </a:lnL>
                    <a:lnR>
                      <a:noFill/>
                    </a:lnR>
                    <a:lnT>
                      <a:noFill/>
                    </a:lnT>
                    <a:lnB>
                      <a:noFill/>
                    </a:lnB>
                    <a:solidFill>
                      <a:srgbClr val="FFFFFF"/>
                    </a:solidFill>
                  </a:tcPr>
                </a:tc>
                <a:tc>
                  <a:txBody>
                    <a:bodyPr/>
                    <a:lstStyle/>
                    <a:p>
                      <a:pPr marL="233363" indent="0" algn="just"/>
                      <a:r>
                        <a:rPr lang="en-US" sz="2600" b="1" u="sng" dirty="0" smtClean="0">
                          <a:latin typeface="Times New Roman" pitchFamily="18" charset="0"/>
                          <a:cs typeface="Times New Roman" pitchFamily="18" charset="0"/>
                        </a:rPr>
                        <a:t>Vanishing Gradient</a:t>
                      </a:r>
                      <a:endParaRPr lang="en-US" sz="2600" dirty="0">
                        <a:latin typeface="Times New Roman" pitchFamily="18" charset="0"/>
                        <a:cs typeface="Times New Roman" pitchFamily="18" charset="0"/>
                      </a:endParaRPr>
                    </a:p>
                  </a:txBody>
                  <a:tcPr marL="86468" marR="86468" marT="43234" marB="43234" anchor="ctr">
                    <a:lnL>
                      <a:noFill/>
                    </a:lnL>
                    <a:lnR>
                      <a:noFill/>
                    </a:lnR>
                    <a:lnT>
                      <a:noFill/>
                    </a:lnT>
                    <a:lnB>
                      <a:noFill/>
                    </a:lnB>
                    <a:solidFill>
                      <a:srgbClr val="FFFFFF"/>
                    </a:solidFill>
                  </a:tcPr>
                </a:tc>
                <a:extLst>
                  <a:ext uri="{0D108BD9-81ED-4DB2-BD59-A6C34878D82A}">
                    <a16:rowId xmlns:a16="http://schemas.microsoft.com/office/drawing/2014/main" val="10000"/>
                  </a:ext>
                </a:extLst>
              </a:tr>
              <a:tr h="2255907">
                <a:tc>
                  <a:txBody>
                    <a:bodyPr/>
                    <a:lstStyle/>
                    <a:p>
                      <a:pPr marL="169863" marR="0" indent="0" algn="just" defTabSz="744538" rtl="0" eaLnBrk="1" fontAlgn="auto" latinLnBrk="0" hangingPunct="1">
                        <a:lnSpc>
                          <a:spcPct val="100000"/>
                        </a:lnSpc>
                        <a:spcBef>
                          <a:spcPts val="0"/>
                        </a:spcBef>
                        <a:spcAft>
                          <a:spcPts val="0"/>
                        </a:spcAft>
                        <a:buClrTx/>
                        <a:buSzTx/>
                        <a:buFontTx/>
                        <a:buNone/>
                        <a:tabLst/>
                        <a:defRPr/>
                      </a:pPr>
                      <a:r>
                        <a:rPr lang="en-US" sz="2600" dirty="0" smtClean="0">
                          <a:latin typeface="Times New Roman" pitchFamily="18" charset="0"/>
                          <a:cs typeface="Times New Roman" pitchFamily="18" charset="0"/>
                        </a:rPr>
                        <a:t>There is an exponential growth in the model parameters.</a:t>
                      </a:r>
                    </a:p>
                  </a:txBody>
                  <a:tcPr marL="86468" marR="86468" marT="43234" marB="43234" anchor="ctr">
                    <a:lnL>
                      <a:noFill/>
                    </a:lnL>
                    <a:lnR>
                      <a:noFill/>
                    </a:lnR>
                    <a:lnT>
                      <a:noFill/>
                    </a:lnT>
                    <a:lnB>
                      <a:noFill/>
                    </a:lnB>
                    <a:solidFill>
                      <a:srgbClr val="FFFFFF"/>
                    </a:solidFill>
                  </a:tcPr>
                </a:tc>
                <a:tc>
                  <a:txBody>
                    <a:bodyPr/>
                    <a:lstStyle/>
                    <a:p>
                      <a:pPr marL="233363" marR="0" indent="0" algn="just"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itchFamily="18" charset="0"/>
                          <a:cs typeface="Times New Roman" pitchFamily="18" charset="0"/>
                        </a:rPr>
                        <a:t>The parameters of the higher layers change significantly whereas the parameters of lower layers would not change much      (or not at all).</a:t>
                      </a:r>
                      <a:endParaRPr lang="en-US" sz="2600" dirty="0">
                        <a:latin typeface="Times New Roman" pitchFamily="18" charset="0"/>
                        <a:cs typeface="Times New Roman" pitchFamily="18" charset="0"/>
                      </a:endParaRPr>
                    </a:p>
                  </a:txBody>
                  <a:tcPr marL="86468" marR="86468" marT="43234" marB="43234" anchor="ctr">
                    <a:lnL>
                      <a:noFill/>
                    </a:lnL>
                    <a:lnR>
                      <a:noFill/>
                    </a:lnR>
                    <a:lnT>
                      <a:noFill/>
                    </a:lnT>
                    <a:lnB>
                      <a:noFill/>
                    </a:lnB>
                    <a:solidFill>
                      <a:srgbClr val="FFFFFF"/>
                    </a:solidFill>
                  </a:tcPr>
                </a:tc>
                <a:extLst>
                  <a:ext uri="{0D108BD9-81ED-4DB2-BD59-A6C34878D82A}">
                    <a16:rowId xmlns:a16="http://schemas.microsoft.com/office/drawing/2014/main" val="10001"/>
                  </a:ext>
                </a:extLst>
              </a:tr>
              <a:tr h="1486976">
                <a:tc>
                  <a:txBody>
                    <a:bodyPr/>
                    <a:lstStyle/>
                    <a:p>
                      <a:pPr marL="233363" marR="0" indent="-63500" algn="just" defTabSz="914400" rtl="0" eaLnBrk="1" fontAlgn="auto" latinLnBrk="0" hangingPunct="1">
                        <a:lnSpc>
                          <a:spcPct val="100000"/>
                        </a:lnSpc>
                        <a:spcBef>
                          <a:spcPts val="0"/>
                        </a:spcBef>
                        <a:spcAft>
                          <a:spcPts val="0"/>
                        </a:spcAft>
                        <a:buClrTx/>
                        <a:buSzTx/>
                        <a:buFontTx/>
                        <a:buNone/>
                        <a:tabLst/>
                        <a:defRPr/>
                      </a:pPr>
                      <a:r>
                        <a:rPr lang="en-US" sz="2600" b="0" i="0" dirty="0" smtClean="0">
                          <a:solidFill>
                            <a:srgbClr val="222222"/>
                          </a:solidFill>
                          <a:latin typeface="Times New Roman" pitchFamily="18" charset="0"/>
                          <a:cs typeface="Times New Roman" pitchFamily="18" charset="0"/>
                        </a:rPr>
                        <a:t>The model weights may become </a:t>
                      </a:r>
                      <a:r>
                        <a:rPr lang="en-US" sz="2600" b="0" i="0" dirty="0" err="1" smtClean="0">
                          <a:solidFill>
                            <a:srgbClr val="222222"/>
                          </a:solidFill>
                          <a:latin typeface="Times New Roman" pitchFamily="18" charset="0"/>
                          <a:cs typeface="Times New Roman" pitchFamily="18" charset="0"/>
                        </a:rPr>
                        <a:t>NaN</a:t>
                      </a:r>
                      <a:r>
                        <a:rPr lang="en-US" sz="2600" b="0" i="0" dirty="0" smtClean="0">
                          <a:solidFill>
                            <a:srgbClr val="222222"/>
                          </a:solidFill>
                          <a:latin typeface="Times New Roman" pitchFamily="18" charset="0"/>
                          <a:cs typeface="Times New Roman" pitchFamily="18" charset="0"/>
                        </a:rPr>
                        <a:t> during training.</a:t>
                      </a:r>
                      <a:endParaRPr lang="en-US" sz="2600" dirty="0" smtClean="0">
                        <a:latin typeface="Times New Roman" pitchFamily="18" charset="0"/>
                        <a:cs typeface="Times New Roman" pitchFamily="18" charset="0"/>
                      </a:endParaRPr>
                    </a:p>
                  </a:txBody>
                  <a:tcPr anchor="ctr">
                    <a:lnL>
                      <a:noFill/>
                    </a:lnL>
                    <a:lnR>
                      <a:noFill/>
                    </a:lnR>
                    <a:lnT>
                      <a:noFill/>
                    </a:lnT>
                    <a:lnB>
                      <a:noFill/>
                    </a:lnB>
                    <a:solidFill>
                      <a:srgbClr val="FFFFFF"/>
                    </a:solidFill>
                  </a:tcPr>
                </a:tc>
                <a:tc>
                  <a:txBody>
                    <a:bodyPr/>
                    <a:lstStyle/>
                    <a:p>
                      <a:pPr marL="233363" marR="0" indent="0" algn="just"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itchFamily="18" charset="0"/>
                          <a:cs typeface="Times New Roman" pitchFamily="18" charset="0"/>
                        </a:rPr>
                        <a:t>The model weights may become 0 during training.</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1786818">
                <a:tc>
                  <a:txBody>
                    <a:bodyPr/>
                    <a:lstStyle/>
                    <a:p>
                      <a:pPr marL="169863" indent="0" algn="just"/>
                      <a:r>
                        <a:rPr lang="en-US" sz="2600" dirty="0">
                          <a:latin typeface="Times New Roman" pitchFamily="18" charset="0"/>
                          <a:cs typeface="Times New Roman" pitchFamily="18" charset="0"/>
                        </a:rPr>
                        <a:t>The model weights may become </a:t>
                      </a:r>
                      <a:r>
                        <a:rPr lang="en-US" sz="2600" dirty="0" err="1">
                          <a:latin typeface="Times New Roman" pitchFamily="18" charset="0"/>
                          <a:cs typeface="Times New Roman" pitchFamily="18" charset="0"/>
                        </a:rPr>
                        <a:t>NaN</a:t>
                      </a:r>
                      <a:r>
                        <a:rPr lang="en-US" sz="2600" dirty="0">
                          <a:latin typeface="Times New Roman" pitchFamily="18" charset="0"/>
                          <a:cs typeface="Times New Roman" pitchFamily="18" charset="0"/>
                        </a:rPr>
                        <a:t> during training.</a:t>
                      </a:r>
                    </a:p>
                  </a:txBody>
                  <a:tcPr anchor="ctr">
                    <a:lnL>
                      <a:noFill/>
                    </a:lnL>
                    <a:lnR>
                      <a:noFill/>
                    </a:lnR>
                    <a:lnT>
                      <a:noFill/>
                    </a:lnT>
                    <a:lnB>
                      <a:noFill/>
                    </a:lnB>
                    <a:solidFill>
                      <a:srgbClr val="FFFFFF"/>
                    </a:solidFill>
                  </a:tcPr>
                </a:tc>
                <a:tc>
                  <a:txBody>
                    <a:bodyPr/>
                    <a:lstStyle/>
                    <a:p>
                      <a:pPr marL="233363" indent="0" algn="just"/>
                      <a:r>
                        <a:rPr lang="en-US" sz="2600" b="0" i="0" kern="1200" dirty="0" smtClean="0">
                          <a:solidFill>
                            <a:schemeClr val="tx1"/>
                          </a:solidFill>
                          <a:latin typeface="Times New Roman" pitchFamily="18" charset="0"/>
                          <a:ea typeface="+mn-ea"/>
                          <a:cs typeface="Times New Roman" pitchFamily="18" charset="0"/>
                        </a:rPr>
                        <a:t>The model learns very slowly and perhaps the training stagnates at a very early stage just after a few iterations.</a:t>
                      </a:r>
                      <a:endParaRPr lang="en-US" sz="2600" dirty="0">
                        <a:latin typeface="Times New Roman" pitchFamily="18" charset="0"/>
                        <a:cs typeface="Times New Roman" pitchFamily="18"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457200"/>
            <a:ext cx="8763000" cy="5730970"/>
            <a:chOff x="152400" y="457200"/>
            <a:chExt cx="8763000" cy="5730970"/>
          </a:xfrm>
        </p:grpSpPr>
        <p:pic>
          <p:nvPicPr>
            <p:cNvPr id="2050" name="Picture 2"/>
            <p:cNvPicPr>
              <a:picLocks noChangeAspect="1" noChangeArrowheads="1"/>
            </p:cNvPicPr>
            <p:nvPr/>
          </p:nvPicPr>
          <p:blipFill>
            <a:blip r:embed="rId2"/>
            <a:srcRect/>
            <a:stretch>
              <a:fillRect/>
            </a:stretch>
          </p:blipFill>
          <p:spPr bwMode="auto">
            <a:xfrm>
              <a:off x="152400" y="1143000"/>
              <a:ext cx="8763000" cy="504517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84299" y="457200"/>
              <a:ext cx="8731101" cy="73342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792162"/>
          </a:xfrm>
        </p:spPr>
        <p:txBody>
          <a:bodyPr>
            <a:noAutofit/>
          </a:bodyPr>
          <a:lstStyle/>
          <a:p>
            <a:r>
              <a:rPr lang="en-US" sz="3600" dirty="0" smtClean="0">
                <a:latin typeface="Times New Roman" pitchFamily="18" charset="0"/>
                <a:cs typeface="Times New Roman" pitchFamily="18" charset="0"/>
              </a:rPr>
              <a:t>What Is Convergence In Neural Network</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914400"/>
            <a:ext cx="8763000" cy="5715000"/>
          </a:xfrm>
        </p:spPr>
        <p:txBody>
          <a:bodyPr>
            <a:noAutofit/>
          </a:bodyPr>
          <a:lstStyle/>
          <a:p>
            <a:pPr algn="just">
              <a:lnSpc>
                <a:spcPct val="150000"/>
              </a:lnSpc>
            </a:pPr>
            <a:r>
              <a:rPr lang="en-US" sz="2800" dirty="0" smtClean="0">
                <a:latin typeface="Times New Roman" pitchFamily="18" charset="0"/>
                <a:cs typeface="Times New Roman" pitchFamily="18" charset="0"/>
              </a:rPr>
              <a:t>Convergence in neural networks is a process of  adjusting the </a:t>
            </a:r>
            <a:r>
              <a:rPr lang="en-US" sz="2800" b="1" dirty="0" smtClean="0">
                <a:latin typeface="Times New Roman" pitchFamily="18" charset="0"/>
                <a:cs typeface="Times New Roman" pitchFamily="18" charset="0"/>
              </a:rPr>
              <a:t>weights</a:t>
            </a:r>
            <a:r>
              <a:rPr lang="en-US" sz="2800" dirty="0" smtClean="0">
                <a:latin typeface="Times New Roman" pitchFamily="18" charset="0"/>
                <a:cs typeface="Times New Roman" pitchFamily="18" charset="0"/>
              </a:rPr>
              <a:t> and </a:t>
            </a:r>
            <a:r>
              <a:rPr lang="en-US" sz="2800" b="1" dirty="0" smtClean="0">
                <a:latin typeface="Times New Roman" pitchFamily="18" charset="0"/>
                <a:cs typeface="Times New Roman" pitchFamily="18" charset="0"/>
              </a:rPr>
              <a:t>biases</a:t>
            </a:r>
            <a:r>
              <a:rPr lang="en-US" sz="2800" dirty="0" smtClean="0">
                <a:latin typeface="Times New Roman" pitchFamily="18" charset="0"/>
                <a:cs typeface="Times New Roman" pitchFamily="18" charset="0"/>
              </a:rPr>
              <a:t> to improve the accuracy of a model.</a:t>
            </a:r>
          </a:p>
          <a:p>
            <a:pPr algn="just">
              <a:lnSpc>
                <a:spcPct val="150000"/>
              </a:lnSpc>
            </a:pPr>
            <a:r>
              <a:rPr lang="en-US" sz="2800" dirty="0" smtClean="0">
                <a:latin typeface="Times New Roman" pitchFamily="18" charset="0"/>
                <a:cs typeface="Times New Roman" pitchFamily="18" charset="0"/>
              </a:rPr>
              <a:t>The goal of convergence is </a:t>
            </a:r>
            <a:r>
              <a:rPr lang="en-US" sz="2800" b="1" dirty="0" smtClean="0">
                <a:latin typeface="Times New Roman" pitchFamily="18" charset="0"/>
                <a:cs typeface="Times New Roman" pitchFamily="18" charset="0"/>
              </a:rPr>
              <a:t>to find the optimal weights and biases</a:t>
            </a:r>
            <a:r>
              <a:rPr lang="en-US" sz="2800" dirty="0" smtClean="0">
                <a:latin typeface="Times New Roman" pitchFamily="18" charset="0"/>
                <a:cs typeface="Times New Roman" pitchFamily="18" charset="0"/>
              </a:rPr>
              <a:t> that will minimize the error rate of the model. </a:t>
            </a:r>
          </a:p>
          <a:p>
            <a:pPr algn="just">
              <a:lnSpc>
                <a:spcPct val="150000"/>
              </a:lnSpc>
            </a:pPr>
            <a:r>
              <a:rPr lang="en-US" sz="2800" dirty="0" smtClean="0">
                <a:latin typeface="Times New Roman" pitchFamily="18" charset="0"/>
                <a:cs typeface="Times New Roman" pitchFamily="18" charset="0"/>
              </a:rPr>
              <a:t>Convergence is an important part of training a neural network and is essential for achieving the best possible accuracy.</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792162"/>
          </a:xfrm>
        </p:spPr>
        <p:txBody>
          <a:bodyPr>
            <a:noAutofit/>
          </a:bodyPr>
          <a:lstStyle/>
          <a:p>
            <a:r>
              <a:rPr lang="en-US" sz="3600" b="1" dirty="0" smtClean="0">
                <a:latin typeface="Times New Roman" pitchFamily="18" charset="0"/>
                <a:cs typeface="Times New Roman" pitchFamily="18" charset="0"/>
              </a:rPr>
              <a:t>How Does Convergence Work?</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52400" y="914400"/>
            <a:ext cx="8763000" cy="5715000"/>
          </a:xfrm>
        </p:spPr>
        <p:txBody>
          <a:bodyPr>
            <a:noAutofit/>
          </a:bodyPr>
          <a:lstStyle/>
          <a:p>
            <a:pPr algn="just">
              <a:lnSpc>
                <a:spcPct val="150000"/>
              </a:lnSpc>
            </a:pPr>
            <a:r>
              <a:rPr lang="en-US" sz="2800" b="1" dirty="0" smtClean="0">
                <a:latin typeface="Times New Roman" pitchFamily="18" charset="0"/>
                <a:cs typeface="Times New Roman" pitchFamily="18" charset="0"/>
              </a:rPr>
              <a:t>Convergence </a:t>
            </a:r>
            <a:r>
              <a:rPr lang="en-US" sz="2800" dirty="0" smtClean="0">
                <a:latin typeface="Times New Roman" pitchFamily="18" charset="0"/>
                <a:cs typeface="Times New Roman" pitchFamily="18" charset="0"/>
              </a:rPr>
              <a:t>is done by using an o</a:t>
            </a:r>
            <a:r>
              <a:rPr lang="en-US" sz="2800" b="1" dirty="0" smtClean="0">
                <a:latin typeface="Times New Roman" pitchFamily="18" charset="0"/>
                <a:cs typeface="Times New Roman" pitchFamily="18" charset="0"/>
              </a:rPr>
              <a:t>ptimization algorithm</a:t>
            </a:r>
            <a:r>
              <a:rPr lang="en-US" sz="2800" dirty="0" smtClean="0">
                <a:latin typeface="Times New Roman" pitchFamily="18" charset="0"/>
                <a:cs typeface="Times New Roman" pitchFamily="18" charset="0"/>
              </a:rPr>
              <a:t> such as gradient descent. </a:t>
            </a:r>
          </a:p>
          <a:p>
            <a:pPr algn="just">
              <a:lnSpc>
                <a:spcPct val="150000"/>
              </a:lnSpc>
            </a:pPr>
            <a:r>
              <a:rPr lang="en-US" sz="2800" dirty="0" smtClean="0">
                <a:latin typeface="Times New Roman" pitchFamily="18" charset="0"/>
                <a:cs typeface="Times New Roman" pitchFamily="18" charset="0"/>
              </a:rPr>
              <a:t>The algorithm works by calculating the error rate of the model and then adjusting the weights and biases accordingly. </a:t>
            </a:r>
          </a:p>
          <a:p>
            <a:pPr algn="just">
              <a:lnSpc>
                <a:spcPct val="150000"/>
              </a:lnSpc>
            </a:pPr>
            <a:r>
              <a:rPr lang="en-US" sz="2800" dirty="0" smtClean="0">
                <a:latin typeface="Times New Roman" pitchFamily="18" charset="0"/>
                <a:cs typeface="Times New Roman" pitchFamily="18" charset="0"/>
              </a:rPr>
              <a:t>This process is repeated until the error rate is minimized and the model is optimized.</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639762"/>
          </a:xfrm>
        </p:spPr>
        <p:txBody>
          <a:bodyPr>
            <a:noAutofit/>
          </a:bodyPr>
          <a:lstStyle/>
          <a:p>
            <a:r>
              <a:rPr lang="en-US" sz="3600" b="1" dirty="0" smtClean="0">
                <a:latin typeface="Times New Roman" pitchFamily="18" charset="0"/>
                <a:cs typeface="Times New Roman" pitchFamily="18" charset="0"/>
              </a:rPr>
              <a:t>Why does a neural net fail to converge?</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685800"/>
            <a:ext cx="8763000" cy="5867400"/>
          </a:xfrm>
        </p:spPr>
        <p:txBody>
          <a:bodyPr>
            <a:noAutofit/>
          </a:bodyPr>
          <a:lstStyle/>
          <a:p>
            <a:pPr algn="just" fontAlgn="base">
              <a:lnSpc>
                <a:spcPct val="150000"/>
              </a:lnSpc>
            </a:pPr>
            <a:r>
              <a:rPr lang="en-US" sz="2600" dirty="0" smtClean="0">
                <a:latin typeface="Times New Roman" pitchFamily="18" charset="0"/>
                <a:cs typeface="Times New Roman" pitchFamily="18" charset="0"/>
              </a:rPr>
              <a:t>Implementation of </a:t>
            </a:r>
            <a:r>
              <a:rPr lang="en-US" sz="2600" b="1" dirty="0" smtClean="0">
                <a:latin typeface="Times New Roman" pitchFamily="18" charset="0"/>
                <a:cs typeface="Times New Roman" pitchFamily="18" charset="0"/>
              </a:rPr>
              <a:t>not enough nodes </a:t>
            </a:r>
            <a:r>
              <a:rPr lang="en-US" sz="2600" dirty="0" smtClean="0">
                <a:latin typeface="Times New Roman" pitchFamily="18" charset="0"/>
                <a:cs typeface="Times New Roman" pitchFamily="18" charset="0"/>
              </a:rPr>
              <a:t>may be a reason behind this issue because models with fewer nodes need to change their architecture drastically to model the data better and fail to converge.</a:t>
            </a:r>
          </a:p>
          <a:p>
            <a:pPr algn="just" fontAlgn="base">
              <a:lnSpc>
                <a:spcPct val="150000"/>
              </a:lnSpc>
            </a:pPr>
            <a:r>
              <a:rPr lang="en-US" sz="2600" dirty="0" smtClean="0">
                <a:latin typeface="Times New Roman" pitchFamily="18" charset="0"/>
                <a:cs typeface="Times New Roman" pitchFamily="18" charset="0"/>
              </a:rPr>
              <a:t>The amount of the </a:t>
            </a:r>
            <a:r>
              <a:rPr lang="en-US" sz="2600" b="1" dirty="0" smtClean="0">
                <a:latin typeface="Times New Roman" pitchFamily="18" charset="0"/>
                <a:cs typeface="Times New Roman" pitchFamily="18" charset="0"/>
              </a:rPr>
              <a:t>training data is low </a:t>
            </a:r>
            <a:r>
              <a:rPr lang="en-US" sz="2600" dirty="0" smtClean="0">
                <a:latin typeface="Times New Roman" pitchFamily="18" charset="0"/>
                <a:cs typeface="Times New Roman" pitchFamily="18" charset="0"/>
              </a:rPr>
              <a:t>or the data we are pushing on the model is corrupted or not collected with the data integrity.</a:t>
            </a:r>
          </a:p>
          <a:p>
            <a:pPr algn="just" fontAlgn="base">
              <a:lnSpc>
                <a:spcPct val="150000"/>
              </a:lnSpc>
            </a:pPr>
            <a:r>
              <a:rPr lang="en-US" sz="2600" dirty="0" smtClean="0">
                <a:latin typeface="Times New Roman" pitchFamily="18" charset="0"/>
                <a:cs typeface="Times New Roman" pitchFamily="18" charset="0"/>
              </a:rPr>
              <a:t>The </a:t>
            </a:r>
            <a:r>
              <a:rPr lang="en-US" sz="2600" b="1" dirty="0" smtClean="0">
                <a:latin typeface="Times New Roman" pitchFamily="18" charset="0"/>
                <a:cs typeface="Times New Roman" pitchFamily="18" charset="0"/>
              </a:rPr>
              <a:t>activation function</a:t>
            </a:r>
            <a:r>
              <a:rPr lang="en-US" sz="2600" dirty="0" smtClean="0">
                <a:latin typeface="Times New Roman" pitchFamily="18" charset="0"/>
                <a:cs typeface="Times New Roman" pitchFamily="18" charset="0"/>
              </a:rPr>
              <a:t> we are using with the network often leads to good results from the model but if complexity is higher then the model can fail to converge. </a:t>
            </a:r>
          </a:p>
          <a:p>
            <a:pPr algn="just">
              <a:lnSpc>
                <a:spcPct val="125000"/>
              </a:lnSpc>
              <a:buNone/>
            </a:pPr>
            <a:endParaRPr lang="en-US" sz="2400"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639762"/>
          </a:xfrm>
        </p:spPr>
        <p:txBody>
          <a:bodyPr>
            <a:noAutofit/>
          </a:bodyPr>
          <a:lstStyle/>
          <a:p>
            <a:r>
              <a:rPr lang="en-US" sz="3600" b="1" dirty="0" smtClean="0">
                <a:latin typeface="Times New Roman" pitchFamily="18" charset="0"/>
                <a:cs typeface="Times New Roman" pitchFamily="18" charset="0"/>
              </a:rPr>
              <a:t>Why does a neural net fail to converge?</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685800"/>
            <a:ext cx="8763000" cy="5867400"/>
          </a:xfrm>
        </p:spPr>
        <p:txBody>
          <a:bodyPr>
            <a:noAutofit/>
          </a:bodyPr>
          <a:lstStyle/>
          <a:p>
            <a:pPr algn="just" fontAlgn="base">
              <a:lnSpc>
                <a:spcPct val="150000"/>
              </a:lnSpc>
            </a:pPr>
            <a:r>
              <a:rPr lang="en-US" sz="2800" b="1" dirty="0" smtClean="0">
                <a:latin typeface="Times New Roman" pitchFamily="18" charset="0"/>
                <a:cs typeface="Times New Roman" pitchFamily="18" charset="0"/>
              </a:rPr>
              <a:t>Inappropriate weight application </a:t>
            </a:r>
            <a:r>
              <a:rPr lang="en-US" sz="2800" dirty="0" smtClean="0">
                <a:latin typeface="Times New Roman" pitchFamily="18" charset="0"/>
                <a:cs typeface="Times New Roman" pitchFamily="18" charset="0"/>
              </a:rPr>
              <a:t>in the network can also cause a failure in convergence. The weights we are applying to the network should be well calculated according to the activation function.</a:t>
            </a:r>
          </a:p>
          <a:p>
            <a:pPr algn="just" fontAlgn="base">
              <a:lnSpc>
                <a:spcPct val="150000"/>
              </a:lnSpc>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learning rate parameter </a:t>
            </a:r>
            <a:r>
              <a:rPr lang="en-US" sz="2800" dirty="0" smtClean="0">
                <a:latin typeface="Times New Roman" pitchFamily="18" charset="0"/>
                <a:cs typeface="Times New Roman" pitchFamily="18" charset="0"/>
              </a:rPr>
              <a:t>we have given in the network should be moderate which means it should not be much larger or much lower.   </a:t>
            </a:r>
          </a:p>
          <a:p>
            <a:pPr algn="just">
              <a:lnSpc>
                <a:spcPct val="125000"/>
              </a:lnSpc>
              <a:buNone/>
            </a:pPr>
            <a:endParaRPr lang="en-US" sz="2400" dirty="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639762"/>
          </a:xfrm>
        </p:spPr>
        <p:txBody>
          <a:bodyPr>
            <a:noAutofit/>
          </a:bodyPr>
          <a:lstStyle/>
          <a:p>
            <a:r>
              <a:rPr lang="en-US" sz="3600" b="1" dirty="0" smtClean="0">
                <a:latin typeface="Times New Roman" pitchFamily="18" charset="0"/>
                <a:cs typeface="Times New Roman" pitchFamily="18" charset="0"/>
              </a:rPr>
              <a:t>Difficulties in Convergence</a:t>
            </a:r>
          </a:p>
        </p:txBody>
      </p:sp>
      <p:sp>
        <p:nvSpPr>
          <p:cNvPr id="3" name="Content Placeholder 2"/>
          <p:cNvSpPr>
            <a:spLocks noGrp="1"/>
          </p:cNvSpPr>
          <p:nvPr>
            <p:ph idx="1"/>
          </p:nvPr>
        </p:nvSpPr>
        <p:spPr>
          <a:xfrm>
            <a:off x="152400" y="685800"/>
            <a:ext cx="8763000" cy="5867400"/>
          </a:xfrm>
        </p:spPr>
        <p:txBody>
          <a:bodyPr>
            <a:noAutofit/>
          </a:bodyPr>
          <a:lstStyle/>
          <a:p>
            <a:pPr algn="just">
              <a:lnSpc>
                <a:spcPct val="150000"/>
              </a:lnSpc>
            </a:pPr>
            <a:r>
              <a:rPr lang="en-US" sz="2800" dirty="0" smtClean="0">
                <a:latin typeface="Times New Roman" pitchFamily="18" charset="0"/>
                <a:cs typeface="Times New Roman" pitchFamily="18" charset="0"/>
              </a:rPr>
              <a:t>It can be difficult to find the optimal weights and biases for a model. This is because the optimization process is complex and requires a lot of trial and error. </a:t>
            </a:r>
          </a:p>
          <a:p>
            <a:pPr algn="just">
              <a:lnSpc>
                <a:spcPct val="150000"/>
              </a:lnSpc>
            </a:pPr>
            <a:r>
              <a:rPr lang="en-US" sz="2800" dirty="0" smtClean="0">
                <a:latin typeface="Times New Roman" pitchFamily="18" charset="0"/>
                <a:cs typeface="Times New Roman" pitchFamily="18" charset="0"/>
              </a:rPr>
              <a:t>The optimization process can be time-consuming and can require a lot of computing power. </a:t>
            </a:r>
          </a:p>
          <a:p>
            <a:pPr algn="just">
              <a:lnSpc>
                <a:spcPct val="150000"/>
              </a:lnSpc>
            </a:pPr>
            <a:r>
              <a:rPr lang="en-US" sz="2800" dirty="0" smtClean="0">
                <a:latin typeface="Times New Roman" pitchFamily="18" charset="0"/>
                <a:cs typeface="Times New Roman" pitchFamily="18" charset="0"/>
              </a:rPr>
              <a:t>The optimization process can be prone to errors, which can lead to inaccurate results.</a:t>
            </a:r>
            <a:endParaRPr lang="en-US" sz="2800" dirty="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038"/>
            <a:ext cx="8610600" cy="639762"/>
          </a:xfrm>
        </p:spPr>
        <p:txBody>
          <a:bodyPr>
            <a:noAutofit/>
          </a:bodyPr>
          <a:lstStyle/>
          <a:p>
            <a:r>
              <a:rPr lang="en-US" sz="3600" b="1" dirty="0" smtClean="0">
                <a:latin typeface="Times New Roman" pitchFamily="18" charset="0"/>
                <a:cs typeface="Times New Roman" pitchFamily="18" charset="0"/>
              </a:rPr>
              <a:t>How To Improve Convergence?</a:t>
            </a:r>
          </a:p>
        </p:txBody>
      </p:sp>
      <p:sp>
        <p:nvSpPr>
          <p:cNvPr id="3" name="Content Placeholder 2"/>
          <p:cNvSpPr>
            <a:spLocks noGrp="1"/>
          </p:cNvSpPr>
          <p:nvPr>
            <p:ph idx="1"/>
          </p:nvPr>
        </p:nvSpPr>
        <p:spPr>
          <a:xfrm>
            <a:off x="152400" y="685800"/>
            <a:ext cx="8763000" cy="5867400"/>
          </a:xfrm>
        </p:spPr>
        <p:txBody>
          <a:bodyPr>
            <a:noAutofit/>
          </a:bodyPr>
          <a:lstStyle/>
          <a:p>
            <a:pPr marL="0" indent="0" algn="just">
              <a:lnSpc>
                <a:spcPct val="150000"/>
              </a:lnSpc>
              <a:buNone/>
            </a:pPr>
            <a:r>
              <a:rPr lang="en-US" sz="2600" dirty="0" smtClean="0">
                <a:latin typeface="Times New Roman" pitchFamily="18" charset="0"/>
                <a:cs typeface="Times New Roman" pitchFamily="18" charset="0"/>
              </a:rPr>
              <a:t>There are several ways to improve the convergence process. </a:t>
            </a:r>
          </a:p>
          <a:p>
            <a:pPr algn="just">
              <a:lnSpc>
                <a:spcPct val="150000"/>
              </a:lnSpc>
            </a:pPr>
            <a:r>
              <a:rPr lang="en-US" sz="2600" dirty="0" smtClean="0">
                <a:latin typeface="Times New Roman" pitchFamily="18" charset="0"/>
                <a:cs typeface="Times New Roman" pitchFamily="18" charset="0"/>
              </a:rPr>
              <a:t>One way is to use a more </a:t>
            </a:r>
            <a:r>
              <a:rPr lang="en-US" sz="2600" b="1" dirty="0" smtClean="0">
                <a:latin typeface="Times New Roman" pitchFamily="18" charset="0"/>
                <a:cs typeface="Times New Roman" pitchFamily="18" charset="0"/>
              </a:rPr>
              <a:t>sophisticated optimization algorithm such as Adam or </a:t>
            </a:r>
            <a:r>
              <a:rPr lang="en-US" sz="2600" b="1" dirty="0" err="1" smtClean="0">
                <a:latin typeface="Times New Roman" pitchFamily="18" charset="0"/>
                <a:cs typeface="Times New Roman" pitchFamily="18" charset="0"/>
              </a:rPr>
              <a:t>RMSProp</a:t>
            </a:r>
            <a:r>
              <a:rPr lang="en-US" sz="2600" dirty="0" smtClean="0">
                <a:latin typeface="Times New Roman" pitchFamily="18" charset="0"/>
                <a:cs typeface="Times New Roman" pitchFamily="18" charset="0"/>
              </a:rPr>
              <a:t>. These algorithms are more efficient and can help to reduce the amount of time needed to optimize a model.</a:t>
            </a:r>
          </a:p>
          <a:p>
            <a:pPr algn="just">
              <a:lnSpc>
                <a:spcPct val="150000"/>
              </a:lnSpc>
            </a:pPr>
            <a:r>
              <a:rPr lang="en-US" sz="2600" dirty="0" smtClean="0">
                <a:latin typeface="Times New Roman" pitchFamily="18" charset="0"/>
                <a:cs typeface="Times New Roman" pitchFamily="18" charset="0"/>
              </a:rPr>
              <a:t>It is important to </a:t>
            </a:r>
            <a:r>
              <a:rPr lang="en-US" sz="2600" b="1" dirty="0" smtClean="0">
                <a:latin typeface="Times New Roman" pitchFamily="18" charset="0"/>
                <a:cs typeface="Times New Roman" pitchFamily="18" charset="0"/>
              </a:rPr>
              <a:t>use a large enough dataset </a:t>
            </a:r>
            <a:r>
              <a:rPr lang="en-US" sz="2600" dirty="0" smtClean="0">
                <a:latin typeface="Times New Roman" pitchFamily="18" charset="0"/>
                <a:cs typeface="Times New Roman" pitchFamily="18" charset="0"/>
              </a:rPr>
              <a:t>to ensure that the model is properly trained. </a:t>
            </a:r>
          </a:p>
          <a:p>
            <a:pPr algn="just">
              <a:lnSpc>
                <a:spcPct val="150000"/>
              </a:lnSpc>
            </a:pPr>
            <a:r>
              <a:rPr lang="en-US" sz="2600" dirty="0" smtClean="0">
                <a:latin typeface="Times New Roman" pitchFamily="18" charset="0"/>
                <a:cs typeface="Times New Roman" pitchFamily="18" charset="0"/>
              </a:rPr>
              <a:t>Finally, it is important to use </a:t>
            </a:r>
            <a:r>
              <a:rPr lang="en-US" sz="2600" b="1" dirty="0" smtClean="0">
                <a:latin typeface="Times New Roman" pitchFamily="18" charset="0"/>
                <a:cs typeface="Times New Roman" pitchFamily="18" charset="0"/>
              </a:rPr>
              <a:t>regularization techniques such as dropout or batch normalization</a:t>
            </a:r>
            <a:r>
              <a:rPr lang="en-US" sz="2600" dirty="0" smtClean="0">
                <a:latin typeface="Times New Roman" pitchFamily="18" charset="0"/>
                <a:cs typeface="Times New Roman" pitchFamily="18" charset="0"/>
              </a:rPr>
              <a:t> to reduce the risk of overfitting.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038"/>
            <a:ext cx="8229600" cy="792162"/>
          </a:xfrm>
        </p:spPr>
        <p:txBody>
          <a:bodyPr>
            <a:normAutofit/>
          </a:bodyPr>
          <a:lstStyle/>
          <a:p>
            <a:r>
              <a:rPr lang="en-US" sz="4000" b="1" dirty="0" smtClean="0">
                <a:latin typeface="Times New Roman" pitchFamily="18" charset="0"/>
                <a:cs typeface="Times New Roman" pitchFamily="18" charset="0"/>
              </a:rPr>
              <a:t>Remedies for convergence failure</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838200"/>
            <a:ext cx="8839200" cy="6019800"/>
          </a:xfrm>
        </p:spPr>
        <p:txBody>
          <a:bodyPr>
            <a:normAutofit fontScale="85000" lnSpcReduction="20000"/>
          </a:bodyPr>
          <a:lstStyle/>
          <a:p>
            <a:pPr algn="just" fontAlgn="base">
              <a:lnSpc>
                <a:spcPct val="160000"/>
              </a:lnSpc>
            </a:pPr>
            <a:r>
              <a:rPr lang="en-US" sz="2800" b="1" dirty="0" smtClean="0">
                <a:latin typeface="Times New Roman" pitchFamily="18" charset="0"/>
                <a:cs typeface="Times New Roman" pitchFamily="18" charset="0"/>
              </a:rPr>
              <a:t>Implementing momentum</a:t>
            </a:r>
            <a:r>
              <a:rPr lang="en-US" sz="2800" dirty="0" smtClean="0">
                <a:latin typeface="Times New Roman" pitchFamily="18" charset="0"/>
                <a:cs typeface="Times New Roman" pitchFamily="18" charset="0"/>
              </a:rPr>
              <a:t>: sometimes convergence depends on the data and if the data is making a model producing errors like a hair comb. The implementation of neural network momentum can help in avoiding convergence and also helps in boosting the accuracy and speed of the model. </a:t>
            </a:r>
          </a:p>
          <a:p>
            <a:pPr algn="just" fontAlgn="base">
              <a:lnSpc>
                <a:spcPct val="160000"/>
              </a:lnSpc>
            </a:pPr>
            <a:r>
              <a:rPr lang="en-US" sz="2800" b="1" dirty="0" smtClean="0">
                <a:latin typeface="Times New Roman" pitchFamily="18" charset="0"/>
                <a:cs typeface="Times New Roman" pitchFamily="18" charset="0"/>
              </a:rPr>
              <a:t>Reinitialization of the weights </a:t>
            </a:r>
            <a:r>
              <a:rPr lang="en-US" sz="2800" dirty="0" smtClean="0">
                <a:latin typeface="Times New Roman" pitchFamily="18" charset="0"/>
                <a:cs typeface="Times New Roman" pitchFamily="18" charset="0"/>
              </a:rPr>
              <a:t>of the network can help in avoiding the failure of convergence. </a:t>
            </a:r>
          </a:p>
          <a:p>
            <a:pPr algn="just" fontAlgn="base">
              <a:lnSpc>
                <a:spcPct val="160000"/>
              </a:lnSpc>
            </a:pPr>
            <a:r>
              <a:rPr lang="en-US" sz="2800" dirty="0" smtClean="0">
                <a:latin typeface="Times New Roman" pitchFamily="18" charset="0"/>
                <a:cs typeface="Times New Roman" pitchFamily="18" charset="0"/>
              </a:rPr>
              <a:t>If the training is stuck in the local minima and subsequent sessions have exceeded max iteration, this means the session has failed and we will get a higher error. In such a situation </a:t>
            </a:r>
            <a:r>
              <a:rPr lang="en-US" sz="2800" b="1" dirty="0" smtClean="0">
                <a:latin typeface="Times New Roman" pitchFamily="18" charset="0"/>
                <a:cs typeface="Times New Roman" pitchFamily="18" charset="0"/>
              </a:rPr>
              <a:t>starting another session </a:t>
            </a:r>
            <a:r>
              <a:rPr lang="en-US" sz="2800" dirty="0" smtClean="0">
                <a:latin typeface="Times New Roman" pitchFamily="18" charset="0"/>
                <a:cs typeface="Times New Roman" pitchFamily="18" charset="0"/>
              </a:rPr>
              <a:t>can be helpful.  </a:t>
            </a:r>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038"/>
            <a:ext cx="8229600" cy="792162"/>
          </a:xfrm>
        </p:spPr>
        <p:txBody>
          <a:bodyPr>
            <a:normAutofit/>
          </a:bodyPr>
          <a:lstStyle/>
          <a:p>
            <a:r>
              <a:rPr lang="en-US" sz="4000" b="1" dirty="0" smtClean="0">
                <a:latin typeface="Times New Roman" pitchFamily="18" charset="0"/>
                <a:cs typeface="Times New Roman" pitchFamily="18" charset="0"/>
              </a:rPr>
              <a:t>Remedies for convergence failure</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838200"/>
            <a:ext cx="8686800" cy="5867400"/>
          </a:xfrm>
        </p:spPr>
        <p:txBody>
          <a:bodyPr>
            <a:normAutofit fontScale="70000" lnSpcReduction="20000"/>
          </a:bodyPr>
          <a:lstStyle/>
          <a:p>
            <a:pPr algn="just" fontAlgn="base">
              <a:lnSpc>
                <a:spcPct val="160000"/>
              </a:lnSpc>
            </a:pPr>
            <a:r>
              <a:rPr lang="en-US" b="1" dirty="0" smtClean="0">
                <a:latin typeface="Times New Roman" pitchFamily="18" charset="0"/>
                <a:cs typeface="Times New Roman" pitchFamily="18" charset="0"/>
              </a:rPr>
              <a:t>Change in the activation function can be helpful</a:t>
            </a:r>
            <a:r>
              <a:rPr lang="en-US" dirty="0" smtClean="0">
                <a:latin typeface="Times New Roman" pitchFamily="18" charset="0"/>
                <a:cs typeface="Times New Roman" pitchFamily="18" charset="0"/>
              </a:rPr>
              <a:t>. For example, we are using a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activation and the neurons of the nodes become biased and this can cause the neuron to never be activated. In such a situation changing the activation function to another activation can be helpful. </a:t>
            </a:r>
          </a:p>
          <a:p>
            <a:pPr algn="just" fontAlgn="base">
              <a:lnSpc>
                <a:spcPct val="160000"/>
              </a:lnSpc>
            </a:pPr>
            <a:r>
              <a:rPr lang="en-US" dirty="0" smtClean="0">
                <a:latin typeface="Times New Roman" pitchFamily="18" charset="0"/>
                <a:cs typeface="Times New Roman" pitchFamily="18" charset="0"/>
              </a:rPr>
              <a:t>While performing classification using neural networks, then we can use the </a:t>
            </a:r>
            <a:r>
              <a:rPr lang="en-US" b="1" dirty="0" smtClean="0">
                <a:latin typeface="Times New Roman" pitchFamily="18" charset="0"/>
                <a:cs typeface="Times New Roman" pitchFamily="18" charset="0"/>
              </a:rPr>
              <a:t>shuffling of the training data </a:t>
            </a:r>
            <a:r>
              <a:rPr lang="en-US" dirty="0" smtClean="0">
                <a:latin typeface="Times New Roman" pitchFamily="18" charset="0"/>
                <a:cs typeface="Times New Roman" pitchFamily="18" charset="0"/>
              </a:rPr>
              <a:t>to avoid the failure in convergence.  </a:t>
            </a:r>
          </a:p>
          <a:p>
            <a:pPr algn="just" fontAlgn="base">
              <a:lnSpc>
                <a:spcPct val="160000"/>
              </a:lnSpc>
            </a:pPr>
            <a:r>
              <a:rPr lang="en-US" b="1" dirty="0" smtClean="0">
                <a:latin typeface="Times New Roman" pitchFamily="18" charset="0"/>
                <a:cs typeface="Times New Roman" pitchFamily="18" charset="0"/>
              </a:rPr>
              <a:t>The learning rate and the number of epochs should be proportional </a:t>
            </a:r>
            <a:r>
              <a:rPr lang="en-US" dirty="0" smtClean="0">
                <a:latin typeface="Times New Roman" pitchFamily="18" charset="0"/>
                <a:cs typeface="Times New Roman" pitchFamily="18" charset="0"/>
              </a:rPr>
              <a:t>while </a:t>
            </a:r>
            <a:r>
              <a:rPr lang="en-US" dirty="0" err="1" smtClean="0">
                <a:latin typeface="Times New Roman" pitchFamily="18" charset="0"/>
                <a:cs typeface="Times New Roman" pitchFamily="18" charset="0"/>
              </a:rPr>
              <a:t>modelling</a:t>
            </a:r>
            <a:r>
              <a:rPr lang="en-US" dirty="0" smtClean="0">
                <a:latin typeface="Times New Roman" pitchFamily="18" charset="0"/>
                <a:cs typeface="Times New Roman" pitchFamily="18" charset="0"/>
              </a:rPr>
              <a:t> a network. Applying a lower number of epochs causes the convergence to happen in smaller steps and a bigger number of epochs there will mean a long wait in the appearance of the convergence. A higher learning rate or the number of epochs should be avoided to make the neural network converge faster. </a:t>
            </a:r>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49416" y="221707"/>
            <a:ext cx="8413584" cy="6490421"/>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77534" y="336096"/>
            <a:ext cx="8180666" cy="5912304"/>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291503" y="1143000"/>
            <a:ext cx="6023697" cy="4981575"/>
          </a:xfrm>
          <a:prstGeom prst="rect">
            <a:avLst/>
          </a:prstGeom>
          <a:noFill/>
          <a:ln w="9525">
            <a:noFill/>
            <a:miter lim="800000"/>
            <a:headEnd/>
            <a:tailEnd/>
          </a:ln>
          <a:effectLst/>
        </p:spPr>
      </p:pic>
      <p:sp>
        <p:nvSpPr>
          <p:cNvPr id="3" name="TextBox 2"/>
          <p:cNvSpPr txBox="1"/>
          <p:nvPr/>
        </p:nvSpPr>
        <p:spPr>
          <a:xfrm>
            <a:off x="381000" y="228600"/>
            <a:ext cx="7315200" cy="523220"/>
          </a:xfrm>
          <a:prstGeom prst="rect">
            <a:avLst/>
          </a:prstGeom>
          <a:noFill/>
        </p:spPr>
        <p:txBody>
          <a:bodyPr wrap="square" rtlCol="0">
            <a:spAutoFit/>
          </a:bodyPr>
          <a:lstStyle/>
          <a:p>
            <a:pPr algn="ctr"/>
            <a:r>
              <a:rPr lang="en-US" sz="2800" b="1" dirty="0" smtClean="0"/>
              <a:t>Applications of  Deep Learning</a:t>
            </a:r>
            <a:endParaRPr lang="en-US" sz="28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81000" y="212876"/>
            <a:ext cx="8452283" cy="6111724"/>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latin typeface="Times New Roman" pitchFamily="18" charset="0"/>
                <a:cs typeface="Times New Roman" pitchFamily="18" charset="0"/>
              </a:rPr>
              <a:t>Loss Functions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6200" y="685800"/>
            <a:ext cx="8915400" cy="5943600"/>
          </a:xfrm>
        </p:spPr>
        <p:txBody>
          <a:bodyPr>
            <a:noAutofit/>
          </a:bodyPr>
          <a:lstStyle/>
          <a:p>
            <a:pPr algn="just">
              <a:lnSpc>
                <a:spcPct val="170000"/>
              </a:lnSpc>
            </a:pPr>
            <a:r>
              <a:rPr lang="en-US" sz="2000" dirty="0" smtClean="0">
                <a:latin typeface="Times New Roman" pitchFamily="18" charset="0"/>
                <a:cs typeface="Times New Roman" pitchFamily="18" charset="0"/>
              </a:rPr>
              <a:t>Loss functions are one of the most important aspects of neural networks, as they are directly responsible for fitting the model to the given training data.</a:t>
            </a:r>
          </a:p>
          <a:p>
            <a:pPr algn="just">
              <a:lnSpc>
                <a:spcPct val="170000"/>
              </a:lnSpc>
            </a:pPr>
            <a:r>
              <a:rPr lang="en-US" sz="2000" dirty="0" smtClean="0">
                <a:latin typeface="Times New Roman" pitchFamily="18" charset="0"/>
                <a:cs typeface="Times New Roman" pitchFamily="18" charset="0"/>
              </a:rPr>
              <a:t>A neural network processes the input data at each layer and eventually produces a predicted output value.</a:t>
            </a:r>
          </a:p>
          <a:p>
            <a:pPr algn="just">
              <a:lnSpc>
                <a:spcPct val="170000"/>
              </a:lnSpc>
            </a:pPr>
            <a:endParaRPr lang="en-US" sz="2000" dirty="0" smtClean="0">
              <a:latin typeface="Times New Roman" pitchFamily="18" charset="0"/>
              <a:cs typeface="Times New Roman" pitchFamily="18" charset="0"/>
            </a:endParaRPr>
          </a:p>
          <a:p>
            <a:pPr algn="just">
              <a:lnSpc>
                <a:spcPct val="170000"/>
              </a:lnSpc>
            </a:pPr>
            <a:r>
              <a:rPr lang="en-US" sz="2000" dirty="0" smtClean="0">
                <a:latin typeface="Times New Roman" pitchFamily="18" charset="0"/>
                <a:cs typeface="Times New Roman" pitchFamily="18" charset="0"/>
              </a:rPr>
              <a:t>Each training input is loaded into the neural network in a process called forward propagation. Once the model has produced an output, this predicted output is compared against the given target output in a process called backpropagation — the weights and biases of the model are then adjusted so that it now outputs a result closer to the target output.</a:t>
            </a:r>
          </a:p>
        </p:txBody>
      </p:sp>
      <p:pic>
        <p:nvPicPr>
          <p:cNvPr id="1026" name="Picture 2"/>
          <p:cNvPicPr>
            <a:picLocks noChangeAspect="1" noChangeArrowheads="1"/>
          </p:cNvPicPr>
          <p:nvPr/>
        </p:nvPicPr>
        <p:blipFill>
          <a:blip r:embed="rId2"/>
          <a:srcRect/>
          <a:stretch>
            <a:fillRect/>
          </a:stretch>
        </p:blipFill>
        <p:spPr bwMode="auto">
          <a:xfrm>
            <a:off x="3124200" y="2657475"/>
            <a:ext cx="3267075"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smtClean="0">
                <a:latin typeface="Times New Roman" pitchFamily="18" charset="0"/>
                <a:cs typeface="Times New Roman" pitchFamily="18" charset="0"/>
              </a:rPr>
              <a:t>Loss Functions</a:t>
            </a:r>
            <a:endParaRPr lang="en-US" dirty="0"/>
          </a:p>
        </p:txBody>
      </p:sp>
      <p:sp>
        <p:nvSpPr>
          <p:cNvPr id="3" name="Content Placeholder 2"/>
          <p:cNvSpPr>
            <a:spLocks noGrp="1"/>
          </p:cNvSpPr>
          <p:nvPr>
            <p:ph idx="1"/>
          </p:nvPr>
        </p:nvSpPr>
        <p:spPr>
          <a:xfrm>
            <a:off x="228600" y="762000"/>
            <a:ext cx="8763000" cy="5943600"/>
          </a:xfrm>
        </p:spPr>
        <p:txBody>
          <a:bodyPr>
            <a:noAutofit/>
          </a:bodyPr>
          <a:lstStyle/>
          <a:p>
            <a:pPr>
              <a:lnSpc>
                <a:spcPct val="160000"/>
              </a:lnSpc>
            </a:pPr>
            <a:r>
              <a:rPr lang="en-US" sz="2200" dirty="0" smtClean="0">
                <a:latin typeface="Times New Roman" pitchFamily="18" charset="0"/>
                <a:cs typeface="Times New Roman" pitchFamily="18" charset="0"/>
              </a:rPr>
              <a:t>A </a:t>
            </a:r>
            <a:r>
              <a:rPr lang="en-US" sz="2200" b="1" dirty="0" smtClean="0">
                <a:latin typeface="Times New Roman" pitchFamily="18" charset="0"/>
                <a:cs typeface="Times New Roman" pitchFamily="18" charset="0"/>
              </a:rPr>
              <a:t>loss function</a:t>
            </a:r>
            <a:r>
              <a:rPr lang="en-US" sz="2200" dirty="0" smtClean="0">
                <a:latin typeface="Times New Roman" pitchFamily="18" charset="0"/>
                <a:cs typeface="Times New Roman" pitchFamily="18" charset="0"/>
              </a:rPr>
              <a:t> is a function that </a:t>
            </a:r>
            <a:r>
              <a:rPr lang="en-US" sz="2200" b="1" dirty="0" smtClean="0">
                <a:latin typeface="Times New Roman" pitchFamily="18" charset="0"/>
                <a:cs typeface="Times New Roman" pitchFamily="18" charset="0"/>
              </a:rPr>
              <a:t>compares</a:t>
            </a:r>
            <a:r>
              <a:rPr lang="en-US" sz="2200" dirty="0" smtClean="0">
                <a:latin typeface="Times New Roman" pitchFamily="18" charset="0"/>
                <a:cs typeface="Times New Roman" pitchFamily="18" charset="0"/>
              </a:rPr>
              <a:t> the target and predicted output values; measures how well the neural network models the training data. </a:t>
            </a:r>
          </a:p>
          <a:p>
            <a:pPr>
              <a:lnSpc>
                <a:spcPct val="160000"/>
              </a:lnSpc>
            </a:pPr>
            <a:r>
              <a:rPr lang="en-US" sz="2200" dirty="0" smtClean="0">
                <a:latin typeface="Times New Roman" pitchFamily="18" charset="0"/>
                <a:cs typeface="Times New Roman" pitchFamily="18" charset="0"/>
              </a:rPr>
              <a:t>The </a:t>
            </a:r>
            <a:r>
              <a:rPr lang="en-US" sz="2200" b="1" dirty="0" err="1" smtClean="0">
                <a:latin typeface="Times New Roman" pitchFamily="18" charset="0"/>
                <a:cs typeface="Times New Roman" pitchFamily="18" charset="0"/>
              </a:rPr>
              <a:t>hyperparameters</a:t>
            </a:r>
            <a:r>
              <a:rPr lang="en-US" sz="2200" dirty="0" smtClean="0">
                <a:latin typeface="Times New Roman" pitchFamily="18" charset="0"/>
                <a:cs typeface="Times New Roman" pitchFamily="18" charset="0"/>
              </a:rPr>
              <a:t> are adjusted to minimize the average loss — we find the weights, </a:t>
            </a:r>
            <a:r>
              <a:rPr lang="en-US" sz="2200" i="1" dirty="0" err="1" smtClean="0">
                <a:latin typeface="Times New Roman" pitchFamily="18" charset="0"/>
                <a:cs typeface="Times New Roman" pitchFamily="18" charset="0"/>
              </a:rPr>
              <a:t>w</a:t>
            </a:r>
            <a:r>
              <a:rPr lang="en-US" sz="2200" i="1" baseline="30000" dirty="0" err="1" smtClean="0">
                <a:latin typeface="Times New Roman" pitchFamily="18" charset="0"/>
                <a:cs typeface="Times New Roman" pitchFamily="18" charset="0"/>
              </a:rPr>
              <a:t>T</a:t>
            </a:r>
            <a:r>
              <a:rPr lang="en-US" sz="2200" dirty="0" smtClean="0">
                <a:latin typeface="Times New Roman" pitchFamily="18" charset="0"/>
                <a:cs typeface="Times New Roman" pitchFamily="18" charset="0"/>
              </a:rPr>
              <a:t>, and biases, </a:t>
            </a:r>
            <a:r>
              <a:rPr lang="en-US" sz="2200" i="1" dirty="0" smtClean="0">
                <a:latin typeface="Times New Roman" pitchFamily="18" charset="0"/>
                <a:cs typeface="Times New Roman" pitchFamily="18" charset="0"/>
              </a:rPr>
              <a:t>b</a:t>
            </a:r>
            <a:r>
              <a:rPr lang="en-US" sz="2200" dirty="0" smtClean="0">
                <a:latin typeface="Times New Roman" pitchFamily="18" charset="0"/>
                <a:cs typeface="Times New Roman" pitchFamily="18" charset="0"/>
              </a:rPr>
              <a:t>, that minimize the value of </a:t>
            </a:r>
            <a:r>
              <a:rPr lang="en-US" sz="2200" i="1" dirty="0" smtClean="0">
                <a:latin typeface="Times New Roman" pitchFamily="18" charset="0"/>
                <a:cs typeface="Times New Roman" pitchFamily="18" charset="0"/>
              </a:rPr>
              <a:t>J</a:t>
            </a:r>
            <a:r>
              <a:rPr lang="en-US" sz="2200" dirty="0" smtClean="0">
                <a:latin typeface="Times New Roman" pitchFamily="18" charset="0"/>
                <a:cs typeface="Times New Roman" pitchFamily="18" charset="0"/>
              </a:rPr>
              <a:t> (average loss).</a:t>
            </a:r>
          </a:p>
          <a:p>
            <a:pPr>
              <a:lnSpc>
                <a:spcPct val="160000"/>
              </a:lnSpc>
            </a:pPr>
            <a:endParaRPr lang="en-US" sz="2200" dirty="0" smtClean="0">
              <a:latin typeface="Times New Roman" pitchFamily="18" charset="0"/>
              <a:cs typeface="Times New Roman" pitchFamily="18" charset="0"/>
            </a:endParaRPr>
          </a:p>
          <a:p>
            <a:pPr>
              <a:lnSpc>
                <a:spcPct val="160000"/>
              </a:lnSpc>
            </a:pPr>
            <a:endParaRPr lang="en-US" sz="2200" dirty="0" smtClean="0">
              <a:latin typeface="Times New Roman" pitchFamily="18" charset="0"/>
              <a:cs typeface="Times New Roman" pitchFamily="18" charset="0"/>
            </a:endParaRPr>
          </a:p>
          <a:p>
            <a:pPr>
              <a:lnSpc>
                <a:spcPct val="160000"/>
              </a:lnSpc>
            </a:pPr>
            <a:r>
              <a:rPr lang="en-US" sz="2200" dirty="0" smtClean="0">
                <a:latin typeface="Times New Roman" pitchFamily="18" charset="0"/>
                <a:cs typeface="Times New Roman" pitchFamily="18" charset="0"/>
              </a:rPr>
              <a:t>which measure the distance of the actual y values from the regression line (predicted values) — the goal being to minimize the net distance.</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752600" y="3886200"/>
            <a:ext cx="5305425"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715962"/>
          </a:xfrm>
        </p:spPr>
        <p:txBody>
          <a:bodyPr>
            <a:normAutofit/>
          </a:bodyPr>
          <a:lstStyle/>
          <a:p>
            <a:r>
              <a:rPr lang="en-US" sz="3600" b="1" dirty="0" smtClean="0">
                <a:latin typeface="Times New Roman" pitchFamily="18" charset="0"/>
                <a:cs typeface="Times New Roman" pitchFamily="18" charset="0"/>
              </a:rPr>
              <a:t>Types of Loss Functions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838200"/>
            <a:ext cx="8763000" cy="5943600"/>
          </a:xfrm>
        </p:spPr>
        <p:txBody>
          <a:bodyPr>
            <a:normAutofit/>
          </a:bodyPr>
          <a:lstStyle/>
          <a:p>
            <a:pPr algn="just">
              <a:lnSpc>
                <a:spcPct val="150000"/>
              </a:lnSpc>
              <a:buNone/>
            </a:pPr>
            <a:r>
              <a:rPr lang="en-US" sz="2600" dirty="0" smtClean="0">
                <a:latin typeface="Times New Roman" pitchFamily="18" charset="0"/>
                <a:cs typeface="Times New Roman" pitchFamily="18" charset="0"/>
              </a:rPr>
              <a:t>There are two main types of loss functions</a:t>
            </a:r>
          </a:p>
          <a:p>
            <a:pPr algn="just">
              <a:lnSpc>
                <a:spcPct val="150000"/>
              </a:lnSpc>
            </a:pPr>
            <a:r>
              <a:rPr lang="en-US" sz="2600" b="1" dirty="0" smtClean="0">
                <a:latin typeface="Times New Roman" pitchFamily="18" charset="0"/>
                <a:cs typeface="Times New Roman" pitchFamily="18" charset="0"/>
              </a:rPr>
              <a:t>Regression Loss Functions -</a:t>
            </a:r>
            <a:r>
              <a:rPr lang="en-US" sz="2600" dirty="0" smtClean="0">
                <a:latin typeface="Times New Roman" pitchFamily="18" charset="0"/>
                <a:cs typeface="Times New Roman" pitchFamily="18" charset="0"/>
              </a:rPr>
              <a:t> used in regression neural networks;  </a:t>
            </a:r>
          </a:p>
          <a:p>
            <a:pPr algn="just">
              <a:lnSpc>
                <a:spcPct val="150000"/>
              </a:lnSpc>
              <a:buNone/>
            </a:pPr>
            <a:r>
              <a:rPr lang="en-US" sz="2600" dirty="0" smtClean="0">
                <a:latin typeface="Times New Roman" pitchFamily="18" charset="0"/>
                <a:cs typeface="Times New Roman" pitchFamily="18" charset="0"/>
              </a:rPr>
              <a:t>    Ex. Mean Squared Error, Mean Absolute Error</a:t>
            </a:r>
          </a:p>
          <a:p>
            <a:pPr algn="just">
              <a:lnSpc>
                <a:spcPct val="150000"/>
              </a:lnSpc>
            </a:pPr>
            <a:r>
              <a:rPr lang="en-US" sz="2600" b="1" dirty="0" smtClean="0">
                <a:latin typeface="Times New Roman" pitchFamily="18" charset="0"/>
                <a:cs typeface="Times New Roman" pitchFamily="18" charset="0"/>
              </a:rPr>
              <a:t>Classification Loss Functions -</a:t>
            </a:r>
            <a:r>
              <a:rPr lang="en-US" sz="2600" dirty="0" smtClean="0">
                <a:latin typeface="Times New Roman" pitchFamily="18" charset="0"/>
                <a:cs typeface="Times New Roman" pitchFamily="18" charset="0"/>
              </a:rPr>
              <a:t> used in classification neural networks; </a:t>
            </a:r>
          </a:p>
          <a:p>
            <a:pPr algn="just">
              <a:lnSpc>
                <a:spcPct val="150000"/>
              </a:lnSpc>
              <a:buNone/>
            </a:pPr>
            <a:r>
              <a:rPr lang="en-US" sz="2600" dirty="0" smtClean="0">
                <a:latin typeface="Times New Roman" pitchFamily="18" charset="0"/>
                <a:cs typeface="Times New Roman" pitchFamily="18" charset="0"/>
              </a:rPr>
              <a:t>   Ex. Binary Cross-Entropy, Categorical Cross-Entropy</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715962"/>
          </a:xfrm>
        </p:spPr>
        <p:txBody>
          <a:bodyPr>
            <a:normAutofit/>
          </a:bodyPr>
          <a:lstStyle/>
          <a:p>
            <a:r>
              <a:rPr lang="en-US" sz="3600" b="1" dirty="0" smtClean="0">
                <a:latin typeface="Times New Roman" pitchFamily="18" charset="0"/>
                <a:cs typeface="Times New Roman" pitchFamily="18" charset="0"/>
              </a:rPr>
              <a:t>Types of Loss Functions</a:t>
            </a:r>
            <a:endParaRPr lang="en-US" sz="3600" dirty="0"/>
          </a:p>
        </p:txBody>
      </p:sp>
      <p:sp>
        <p:nvSpPr>
          <p:cNvPr id="3" name="Content Placeholder 2"/>
          <p:cNvSpPr>
            <a:spLocks noGrp="1"/>
          </p:cNvSpPr>
          <p:nvPr>
            <p:ph idx="1"/>
          </p:nvPr>
        </p:nvSpPr>
        <p:spPr>
          <a:xfrm>
            <a:off x="152400" y="838200"/>
            <a:ext cx="8763000" cy="5867400"/>
          </a:xfrm>
        </p:spPr>
        <p:txBody>
          <a:bodyPr>
            <a:normAutofit/>
          </a:bodyPr>
          <a:lstStyle/>
          <a:p>
            <a:pPr algn="just">
              <a:lnSpc>
                <a:spcPct val="150000"/>
              </a:lnSpc>
              <a:buNone/>
            </a:pPr>
            <a:r>
              <a:rPr lang="en-US" sz="2600"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Mean Squared Error (MSE): </a:t>
            </a:r>
            <a:r>
              <a:rPr lang="en-US" sz="2400" dirty="0" smtClean="0">
                <a:latin typeface="Times New Roman" pitchFamily="18" charset="0"/>
                <a:cs typeface="Times New Roman" pitchFamily="18" charset="0"/>
              </a:rPr>
              <a:t>One of the most popular loss functions, MSE finds the average of the squared differences between the target and the predicted outputs</a:t>
            </a:r>
          </a:p>
          <a:p>
            <a:pPr algn="just">
              <a:lnSpc>
                <a:spcPct val="150000"/>
              </a:lnSpc>
              <a:buNone/>
            </a:pPr>
            <a:endParaRPr lang="en-US" sz="2400" dirty="0" smtClean="0">
              <a:latin typeface="Times New Roman" pitchFamily="18" charset="0"/>
              <a:cs typeface="Times New Roman" pitchFamily="18" charset="0"/>
            </a:endParaRPr>
          </a:p>
          <a:p>
            <a:pPr algn="just">
              <a:lnSpc>
                <a:spcPct val="150000"/>
              </a:lnSpc>
              <a:buNone/>
            </a:pPr>
            <a:endParaRPr lang="en-US" sz="2400" dirty="0" smtClean="0">
              <a:latin typeface="Times New Roman" pitchFamily="18" charset="0"/>
              <a:cs typeface="Times New Roman" pitchFamily="18" charset="0"/>
            </a:endParaRPr>
          </a:p>
          <a:p>
            <a:pPr algn="just">
              <a:lnSpc>
                <a:spcPct val="150000"/>
              </a:lnSpc>
              <a:buNone/>
            </a:pPr>
            <a:endParaRPr lang="en-US" sz="2400" dirty="0" smtClean="0">
              <a:latin typeface="Times New Roman" pitchFamily="18" charset="0"/>
              <a:cs typeface="Times New Roman" pitchFamily="18" charset="0"/>
            </a:endParaRPr>
          </a:p>
          <a:p>
            <a:pPr marL="287338" indent="-287338" algn="just">
              <a:lnSpc>
                <a:spcPct val="150000"/>
              </a:lnSpc>
            </a:pPr>
            <a:r>
              <a:rPr lang="en-US" sz="2400" dirty="0" smtClean="0">
                <a:latin typeface="Times New Roman" pitchFamily="18" charset="0"/>
                <a:cs typeface="Times New Roman" pitchFamily="18" charset="0"/>
              </a:rPr>
              <a:t>One disadvantage of this loss function is that it is very sensitive to outliers; if a predicted value is significantly greater than or less than its target value, this will significantly increase the loss.</a:t>
            </a:r>
          </a:p>
          <a:p>
            <a:pPr algn="just">
              <a:lnSpc>
                <a:spcPct val="150000"/>
              </a:lnSpc>
              <a:buNone/>
            </a:pPr>
            <a:endParaRPr lang="en-US" sz="2400" dirty="0" smtClean="0">
              <a:latin typeface="Times New Roman" pitchFamily="18" charset="0"/>
              <a:cs typeface="Times New Roman" pitchFamily="18" charset="0"/>
            </a:endParaRPr>
          </a:p>
          <a:p>
            <a:pPr algn="just">
              <a:lnSpc>
                <a:spcPct val="150000"/>
              </a:lnSpc>
            </a:pPr>
            <a:endParaRPr lang="en-US" sz="2400" dirty="0" smtClean="0">
              <a:latin typeface="Times New Roman" pitchFamily="18" charset="0"/>
              <a:cs typeface="Times New Roman" pitchFamily="18" charset="0"/>
            </a:endParaRPr>
          </a:p>
          <a:p>
            <a:pPr algn="just">
              <a:lnSpc>
                <a:spcPct val="150000"/>
              </a:lnSpc>
              <a:buNone/>
            </a:pPr>
            <a:endParaRPr lang="en-US" sz="2400" dirty="0" smtClean="0">
              <a:latin typeface="Times New Roman" pitchFamily="18" charset="0"/>
              <a:cs typeface="Times New Roman" pitchFamily="18" charset="0"/>
            </a:endParaRPr>
          </a:p>
          <a:p>
            <a:pPr algn="just">
              <a:lnSpc>
                <a:spcPct val="150000"/>
              </a:lnSpc>
              <a:buNone/>
            </a:pPr>
            <a:endParaRPr lang="en-US" sz="2400" dirty="0" smtClean="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524000" y="2667000"/>
            <a:ext cx="4686300" cy="1359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6038"/>
            <a:ext cx="8229600" cy="487362"/>
          </a:xfrm>
        </p:spPr>
        <p:txBody>
          <a:bodyPr>
            <a:normAutofit fontScale="90000"/>
          </a:bodyPr>
          <a:lstStyle/>
          <a:p>
            <a:r>
              <a:rPr lang="en-US" sz="3600" b="1" dirty="0" smtClean="0">
                <a:latin typeface="Times New Roman" pitchFamily="18" charset="0"/>
                <a:cs typeface="Times New Roman" pitchFamily="18" charset="0"/>
              </a:rPr>
              <a:t>Types of Loss Functions</a:t>
            </a:r>
            <a:endParaRPr lang="en-US" sz="3600" dirty="0"/>
          </a:p>
        </p:txBody>
      </p:sp>
      <p:sp>
        <p:nvSpPr>
          <p:cNvPr id="3" name="Content Placeholder 2"/>
          <p:cNvSpPr>
            <a:spLocks noGrp="1"/>
          </p:cNvSpPr>
          <p:nvPr>
            <p:ph idx="1"/>
          </p:nvPr>
        </p:nvSpPr>
        <p:spPr>
          <a:xfrm>
            <a:off x="76200" y="609600"/>
            <a:ext cx="8915400" cy="6096000"/>
          </a:xfrm>
        </p:spPr>
        <p:txBody>
          <a:bodyPr>
            <a:normAutofit fontScale="85000" lnSpcReduction="10000"/>
          </a:bodyPr>
          <a:lstStyle/>
          <a:p>
            <a:pPr>
              <a:lnSpc>
                <a:spcPct val="150000"/>
              </a:lnSpc>
              <a:buNone/>
            </a:pPr>
            <a:r>
              <a:rPr lang="en-US" sz="2800" b="1" dirty="0" smtClean="0">
                <a:latin typeface="Times New Roman" pitchFamily="18" charset="0"/>
                <a:cs typeface="Times New Roman" pitchFamily="18" charset="0"/>
              </a:rPr>
              <a:t>    Mean Absolute Error (MAE): </a:t>
            </a:r>
            <a:r>
              <a:rPr lang="en-US" sz="2600" dirty="0" smtClean="0">
                <a:latin typeface="Times New Roman" pitchFamily="18" charset="0"/>
                <a:cs typeface="Times New Roman" pitchFamily="18" charset="0"/>
              </a:rPr>
              <a:t>MAE finds the average of the absolute differences between the target and the predicted outputs.</a:t>
            </a: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marL="233363" indent="-233363" algn="just">
              <a:lnSpc>
                <a:spcPct val="160000"/>
              </a:lnSpc>
            </a:pPr>
            <a:r>
              <a:rPr lang="en-US" sz="2600" dirty="0" smtClean="0">
                <a:latin typeface="Times New Roman" pitchFamily="18" charset="0"/>
                <a:cs typeface="Times New Roman" pitchFamily="18" charset="0"/>
              </a:rPr>
              <a:t>This loss function is used as an alternative to MSE. As mentioned previously, MSE is highly sensitive to outliers, which can dramatically affect the loss because the distance is squared.  MAE is used in cases when the training data has a large number of outliers to mitigate</a:t>
            </a:r>
          </a:p>
          <a:p>
            <a:pPr algn="just">
              <a:lnSpc>
                <a:spcPct val="150000"/>
              </a:lnSpc>
            </a:pPr>
            <a:r>
              <a:rPr lang="en-US" sz="2600" dirty="0" smtClean="0">
                <a:latin typeface="Times New Roman" pitchFamily="18" charset="0"/>
                <a:cs typeface="Times New Roman" pitchFamily="18" charset="0"/>
              </a:rPr>
              <a:t>It also has some disadvantages; as the average distance approaches 0, gradient descent optimization will not work, as the function's derivative at 0 is undefined (which will result in an error, as it is impossible to divide by 0).</a:t>
            </a:r>
          </a:p>
        </p:txBody>
      </p:sp>
      <p:pic>
        <p:nvPicPr>
          <p:cNvPr id="4098" name="Picture 2"/>
          <p:cNvPicPr>
            <a:picLocks noChangeAspect="1" noChangeArrowheads="1"/>
          </p:cNvPicPr>
          <p:nvPr/>
        </p:nvPicPr>
        <p:blipFill>
          <a:blip r:embed="rId2"/>
          <a:srcRect/>
          <a:stretch>
            <a:fillRect/>
          </a:stretch>
        </p:blipFill>
        <p:spPr bwMode="auto">
          <a:xfrm>
            <a:off x="2057400" y="1524001"/>
            <a:ext cx="3200400" cy="9726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b="1" dirty="0" smtClean="0">
                <a:latin typeface="Times New Roman" pitchFamily="18" charset="0"/>
                <a:cs typeface="Times New Roman" pitchFamily="18" charset="0"/>
              </a:rPr>
              <a:t>Types of Loss Functions</a:t>
            </a:r>
            <a:endParaRPr lang="en-US" dirty="0"/>
          </a:p>
        </p:txBody>
      </p:sp>
      <p:sp>
        <p:nvSpPr>
          <p:cNvPr id="3" name="Content Placeholder 2"/>
          <p:cNvSpPr>
            <a:spLocks noGrp="1"/>
          </p:cNvSpPr>
          <p:nvPr>
            <p:ph idx="1"/>
          </p:nvPr>
        </p:nvSpPr>
        <p:spPr>
          <a:xfrm>
            <a:off x="457200" y="990600"/>
            <a:ext cx="8229600" cy="5715000"/>
          </a:xfrm>
        </p:spPr>
        <p:txBody>
          <a:bodyPr>
            <a:normAutofit/>
          </a:bodyPr>
          <a:lstStyle/>
          <a:p>
            <a:pPr algn="just"/>
            <a:r>
              <a:rPr lang="en-US" sz="2800" dirty="0" smtClean="0">
                <a:latin typeface="Times New Roman" pitchFamily="18" charset="0"/>
                <a:cs typeface="Times New Roman" pitchFamily="18" charset="0"/>
              </a:rPr>
              <a:t>A loss function called a </a:t>
            </a:r>
            <a:r>
              <a:rPr lang="en-US" sz="2800" b="1" dirty="0" smtClean="0">
                <a:latin typeface="Times New Roman" pitchFamily="18" charset="0"/>
                <a:cs typeface="Times New Roman" pitchFamily="18" charset="0"/>
              </a:rPr>
              <a:t>Huber Loss</a:t>
            </a:r>
            <a:r>
              <a:rPr lang="en-US" sz="2800" dirty="0" smtClean="0">
                <a:latin typeface="Times New Roman" pitchFamily="18" charset="0"/>
                <a:cs typeface="Times New Roman" pitchFamily="18" charset="0"/>
              </a:rPr>
              <a:t> was developed, which has the advantages of both MSE and MAE.</a:t>
            </a: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algn="just"/>
            <a:r>
              <a:rPr lang="en-US" sz="2800" dirty="0" smtClean="0">
                <a:solidFill>
                  <a:srgbClr val="292929"/>
                </a:solidFill>
                <a:latin typeface="Times New Roman" pitchFamily="18" charset="0"/>
                <a:cs typeface="Times New Roman" pitchFamily="18" charset="0"/>
              </a:rPr>
              <a:t>If the absolute difference between the actual and predicted value is less than or equal to a threshold value, 𝛿, then MSE is applied. Otherwise,  if the error is sufficiently large  MAE is applied.</a:t>
            </a:r>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838200" y="2362200"/>
            <a:ext cx="7396748"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b="1" dirty="0" smtClean="0">
                <a:latin typeface="Times New Roman" pitchFamily="18" charset="0"/>
                <a:cs typeface="Times New Roman" pitchFamily="18" charset="0"/>
              </a:rPr>
              <a:t>Types of Loss Functions</a:t>
            </a:r>
            <a:endParaRPr lang="en-US" dirty="0"/>
          </a:p>
        </p:txBody>
      </p:sp>
      <p:sp>
        <p:nvSpPr>
          <p:cNvPr id="3" name="Content Placeholder 2"/>
          <p:cNvSpPr>
            <a:spLocks noGrp="1"/>
          </p:cNvSpPr>
          <p:nvPr>
            <p:ph idx="1"/>
          </p:nvPr>
        </p:nvSpPr>
        <p:spPr>
          <a:xfrm>
            <a:off x="152400" y="990600"/>
            <a:ext cx="8839200" cy="5715000"/>
          </a:xfrm>
        </p:spPr>
        <p:txBody>
          <a:bodyPr>
            <a:noAutofit/>
          </a:bodyPr>
          <a:lstStyle/>
          <a:p>
            <a:pPr algn="just">
              <a:buNone/>
            </a:pPr>
            <a:r>
              <a:rPr lang="en-US" sz="2800" b="1" dirty="0" smtClean="0">
                <a:latin typeface="Times New Roman" pitchFamily="18" charset="0"/>
                <a:cs typeface="Times New Roman" pitchFamily="18" charset="0"/>
              </a:rPr>
              <a:t>Binary Cross-Entropy/Log Loss</a:t>
            </a:r>
          </a:p>
          <a:p>
            <a:pPr algn="just"/>
            <a:r>
              <a:rPr lang="en-US" sz="2700" dirty="0" smtClean="0">
                <a:latin typeface="Times New Roman" pitchFamily="18" charset="0"/>
                <a:cs typeface="Times New Roman" pitchFamily="18" charset="0"/>
              </a:rPr>
              <a:t>This is the loss function used in binary classification models - where the model takes in an input and has to classify it into one of two pre-set categories.</a:t>
            </a:r>
          </a:p>
          <a:p>
            <a:pPr algn="just"/>
            <a:endParaRPr lang="en-US" sz="2800" dirty="0" smtClean="0">
              <a:latin typeface="Times New Roman" pitchFamily="18" charset="0"/>
              <a:cs typeface="Times New Roman" pitchFamily="18" charset="0"/>
            </a:endParaRPr>
          </a:p>
          <a:p>
            <a:pPr algn="just"/>
            <a:endParaRPr lang="en-US" sz="2800" dirty="0" smtClean="0">
              <a:latin typeface="Times New Roman" pitchFamily="18" charset="0"/>
              <a:cs typeface="Times New Roman" pitchFamily="18" charset="0"/>
            </a:endParaRPr>
          </a:p>
          <a:p>
            <a:pPr algn="just"/>
            <a:r>
              <a:rPr lang="en-US" sz="2700" dirty="0" smtClean="0">
                <a:latin typeface="Times New Roman" pitchFamily="18" charset="0"/>
                <a:cs typeface="Times New Roman" pitchFamily="18" charset="0"/>
              </a:rPr>
              <a:t>In binary classification, there are only two possible actual values of y — 0 or 1. Thus, to accurately determine loss between the actual and predicted values, it needs to compare the actual value (0 or 1) with the probability that the input aligns with that category (p(</a:t>
            </a:r>
            <a:r>
              <a:rPr lang="en-US" sz="2700" dirty="0" err="1" smtClean="0">
                <a:latin typeface="Times New Roman" pitchFamily="18" charset="0"/>
                <a:cs typeface="Times New Roman" pitchFamily="18" charset="0"/>
              </a:rPr>
              <a:t>i</a:t>
            </a:r>
            <a:r>
              <a:rPr lang="en-US" sz="2700" dirty="0" smtClean="0">
                <a:latin typeface="Times New Roman" pitchFamily="18" charset="0"/>
                <a:cs typeface="Times New Roman" pitchFamily="18" charset="0"/>
              </a:rPr>
              <a:t>) = probability that the category is 1; 1 — p(</a:t>
            </a:r>
            <a:r>
              <a:rPr lang="en-US" sz="2700" dirty="0" err="1" smtClean="0">
                <a:latin typeface="Times New Roman" pitchFamily="18" charset="0"/>
                <a:cs typeface="Times New Roman" pitchFamily="18" charset="0"/>
              </a:rPr>
              <a:t>i</a:t>
            </a:r>
            <a:r>
              <a:rPr lang="en-US" sz="2700" dirty="0" smtClean="0">
                <a:latin typeface="Times New Roman" pitchFamily="18" charset="0"/>
                <a:cs typeface="Times New Roman" pitchFamily="18" charset="0"/>
              </a:rPr>
              <a:t>) = probability that the category is 0)</a:t>
            </a:r>
          </a:p>
          <a:p>
            <a:endParaRPr lang="en-US" sz="26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srcRect/>
          <a:stretch>
            <a:fillRect/>
          </a:stretch>
        </p:blipFill>
        <p:spPr bwMode="auto">
          <a:xfrm>
            <a:off x="990599" y="2819400"/>
            <a:ext cx="6808631"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b="1" dirty="0" smtClean="0">
                <a:latin typeface="Times New Roman" pitchFamily="18" charset="0"/>
                <a:cs typeface="Times New Roman" pitchFamily="18" charset="0"/>
              </a:rPr>
              <a:t>Types of Loss Functions</a:t>
            </a:r>
            <a:endParaRPr lang="en-US" dirty="0"/>
          </a:p>
        </p:txBody>
      </p:sp>
      <p:sp>
        <p:nvSpPr>
          <p:cNvPr id="3" name="Content Placeholder 2"/>
          <p:cNvSpPr>
            <a:spLocks noGrp="1"/>
          </p:cNvSpPr>
          <p:nvPr>
            <p:ph idx="1"/>
          </p:nvPr>
        </p:nvSpPr>
        <p:spPr>
          <a:xfrm>
            <a:off x="152400" y="990600"/>
            <a:ext cx="8839200" cy="5715000"/>
          </a:xfrm>
        </p:spPr>
        <p:txBody>
          <a:bodyPr>
            <a:noAutofit/>
          </a:bodyPr>
          <a:lstStyle/>
          <a:p>
            <a:pPr>
              <a:buNone/>
            </a:pPr>
            <a:r>
              <a:rPr lang="en-US" sz="2800" b="1" dirty="0" smtClean="0">
                <a:latin typeface="Times New Roman" pitchFamily="18" charset="0"/>
                <a:cs typeface="Times New Roman" pitchFamily="18" charset="0"/>
              </a:rPr>
              <a:t>Categorical Cross-Entropy Loss</a:t>
            </a:r>
          </a:p>
          <a:p>
            <a:r>
              <a:rPr lang="en-US" sz="2800" dirty="0" smtClean="0">
                <a:latin typeface="Times New Roman" pitchFamily="18" charset="0"/>
                <a:cs typeface="Times New Roman" pitchFamily="18" charset="0"/>
              </a:rPr>
              <a:t>In cases where the number of classes is greater than two, we utilize categorical cross-entropy — this follows a very similar process to binary cross-entropy.</a:t>
            </a:r>
          </a:p>
          <a:p>
            <a:endParaRPr lang="en-US" sz="2600" dirty="0" smtClean="0">
              <a:latin typeface="Times New Roman" pitchFamily="18" charset="0"/>
              <a:cs typeface="Times New Roman" pitchFamily="18" charset="0"/>
            </a:endParaRPr>
          </a:p>
          <a:p>
            <a:endParaRPr lang="en-US" sz="2600" dirty="0" smtClean="0">
              <a:latin typeface="Times New Roman" pitchFamily="18" charset="0"/>
              <a:cs typeface="Times New Roman" pitchFamily="18" charset="0"/>
            </a:endParaRPr>
          </a:p>
          <a:p>
            <a:endParaRPr lang="en-US" sz="2600" dirty="0" smtClean="0">
              <a:latin typeface="Times New Roman" pitchFamily="18" charset="0"/>
              <a:cs typeface="Times New Roman" pitchFamily="18" charset="0"/>
            </a:endParaRPr>
          </a:p>
          <a:p>
            <a:endParaRPr lang="en-US" sz="2600" dirty="0" smtClean="0">
              <a:latin typeface="Times New Roman" pitchFamily="18" charset="0"/>
              <a:cs typeface="Times New Roman" pitchFamily="18" charset="0"/>
            </a:endParaRPr>
          </a:p>
          <a:p>
            <a:endParaRPr lang="en-US" sz="2600" dirty="0" smtClean="0">
              <a:latin typeface="Times New Roman" pitchFamily="18" charset="0"/>
              <a:cs typeface="Times New Roman" pitchFamily="18" charset="0"/>
            </a:endParaRPr>
          </a:p>
          <a:p>
            <a:r>
              <a:rPr lang="en-US" sz="2800" dirty="0" smtClean="0">
                <a:solidFill>
                  <a:srgbClr val="292929"/>
                </a:solidFill>
                <a:latin typeface="Times New Roman" pitchFamily="18" charset="0"/>
                <a:cs typeface="Times New Roman" pitchFamily="18" charset="0"/>
              </a:rPr>
              <a:t>Binary cross-entropy is a special case of categorical cross-entropy, where </a:t>
            </a:r>
            <a:r>
              <a:rPr lang="en-US" sz="2800" i="1" dirty="0" smtClean="0">
                <a:solidFill>
                  <a:srgbClr val="292929"/>
                </a:solidFill>
                <a:latin typeface="Times New Roman" pitchFamily="18" charset="0"/>
                <a:cs typeface="Times New Roman" pitchFamily="18" charset="0"/>
              </a:rPr>
              <a:t>M</a:t>
            </a:r>
            <a:r>
              <a:rPr lang="en-US" sz="2800" dirty="0" smtClean="0">
                <a:solidFill>
                  <a:srgbClr val="292929"/>
                </a:solidFill>
                <a:latin typeface="Times New Roman" pitchFamily="18" charset="0"/>
                <a:cs typeface="Times New Roman" pitchFamily="18" charset="0"/>
              </a:rPr>
              <a:t> = 2 - the number of categories is 2.</a:t>
            </a:r>
            <a:endParaRPr lang="en-US" sz="26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1524000" y="3171583"/>
            <a:ext cx="6248400" cy="13242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498080" cy="563562"/>
          </a:xfrm>
        </p:spPr>
        <p:txBody>
          <a:bodyPr>
            <a:normAutofit fontScale="90000"/>
          </a:bodyPr>
          <a:lstStyle/>
          <a:p>
            <a:r>
              <a:rPr lang="en-US" dirty="0" smtClean="0"/>
              <a:t>Optimizers</a:t>
            </a:r>
            <a:endParaRPr lang="en-US" dirty="0"/>
          </a:p>
        </p:txBody>
      </p:sp>
      <p:sp>
        <p:nvSpPr>
          <p:cNvPr id="3" name="Content Placeholder 2"/>
          <p:cNvSpPr>
            <a:spLocks noGrp="1"/>
          </p:cNvSpPr>
          <p:nvPr>
            <p:ph idx="1"/>
          </p:nvPr>
        </p:nvSpPr>
        <p:spPr>
          <a:xfrm>
            <a:off x="304800" y="685800"/>
            <a:ext cx="8610600" cy="6019800"/>
          </a:xfrm>
        </p:spPr>
        <p:txBody>
          <a:bodyPr>
            <a:normAutofit/>
          </a:bodyPr>
          <a:lstStyle/>
          <a:p>
            <a:pPr algn="just">
              <a:lnSpc>
                <a:spcPct val="120000"/>
              </a:lnSpc>
            </a:pPr>
            <a:r>
              <a:rPr lang="en-US" sz="2800" dirty="0" smtClean="0"/>
              <a:t>Optimizer algorithms are optimization method that helps improve a deep learning model’s performance. </a:t>
            </a:r>
          </a:p>
          <a:p>
            <a:pPr algn="just">
              <a:lnSpc>
                <a:spcPct val="120000"/>
              </a:lnSpc>
            </a:pPr>
            <a:r>
              <a:rPr lang="en-US" sz="2800" dirty="0" smtClean="0"/>
              <a:t>Optimizers are algorithms used to find the optimal set of parameters for a model during the training process. </a:t>
            </a:r>
          </a:p>
          <a:p>
            <a:pPr algn="just">
              <a:lnSpc>
                <a:spcPct val="120000"/>
              </a:lnSpc>
            </a:pPr>
            <a:r>
              <a:rPr lang="en-US" sz="2800" dirty="0" smtClean="0"/>
              <a:t>These algorithms adjust the weights and biases in the model iteratively until they converge on a minimum loss value. </a:t>
            </a:r>
          </a:p>
          <a:p>
            <a:pPr algn="just">
              <a:lnSpc>
                <a:spcPct val="120000"/>
              </a:lnSpc>
            </a:pPr>
            <a:r>
              <a:rPr lang="en-US" sz="2800" dirty="0" smtClean="0"/>
              <a:t>These optimization algorithms or optimizers widely affect the accuracy and speed training of the deep learning model.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76840" y="304800"/>
            <a:ext cx="8594776"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6096000" cy="533400"/>
          </a:xfrm>
        </p:spPr>
        <p:txBody>
          <a:bodyPr>
            <a:normAutofit fontScale="90000"/>
          </a:bodyPr>
          <a:lstStyle/>
          <a:p>
            <a:r>
              <a:rPr lang="en-US" dirty="0" smtClean="0"/>
              <a:t>Gradient Descent</a:t>
            </a:r>
            <a:endParaRPr lang="en-US" dirty="0"/>
          </a:p>
        </p:txBody>
      </p:sp>
      <p:sp>
        <p:nvSpPr>
          <p:cNvPr id="3" name="Content Placeholder 2"/>
          <p:cNvSpPr>
            <a:spLocks noGrp="1"/>
          </p:cNvSpPr>
          <p:nvPr>
            <p:ph idx="1"/>
          </p:nvPr>
        </p:nvSpPr>
        <p:spPr>
          <a:xfrm>
            <a:off x="228600" y="609600"/>
            <a:ext cx="8839200" cy="6096000"/>
          </a:xfrm>
        </p:spPr>
        <p:txBody>
          <a:bodyPr>
            <a:noAutofit/>
          </a:bodyPr>
          <a:lstStyle/>
          <a:p>
            <a:pPr algn="just">
              <a:lnSpc>
                <a:spcPct val="120000"/>
              </a:lnSpc>
            </a:pPr>
            <a:r>
              <a:rPr lang="en-US" sz="2400" dirty="0" smtClean="0"/>
              <a:t>Gradient Descent is the most basic optimization algorithm. It’s used in linear regression and classification algorithms.</a:t>
            </a:r>
          </a:p>
          <a:p>
            <a:pPr algn="just">
              <a:lnSpc>
                <a:spcPct val="120000"/>
              </a:lnSpc>
            </a:pPr>
            <a:r>
              <a:rPr lang="en-US" sz="2400" dirty="0" smtClean="0"/>
              <a:t>It uses whole dataset for training the model at once for each epoch and update the weights</a:t>
            </a:r>
          </a:p>
          <a:p>
            <a:pPr algn="just">
              <a:lnSpc>
                <a:spcPct val="120000"/>
              </a:lnSpc>
            </a:pPr>
            <a:r>
              <a:rPr lang="en-US" sz="2400" dirty="0" smtClean="0"/>
              <a:t>It directly uses the derivative of the loss function and learning rate to reduce the loss and achieve the minima.</a:t>
            </a:r>
          </a:p>
          <a:p>
            <a:pPr algn="just">
              <a:lnSpc>
                <a:spcPct val="120000"/>
              </a:lnSpc>
            </a:pPr>
            <a:endParaRPr lang="en-US" sz="2400" dirty="0" smtClean="0"/>
          </a:p>
          <a:p>
            <a:pPr algn="just">
              <a:lnSpc>
                <a:spcPct val="120000"/>
              </a:lnSpc>
              <a:buNone/>
            </a:pPr>
            <a:endParaRPr lang="en-US" sz="2400" dirty="0" smtClean="0"/>
          </a:p>
          <a:p>
            <a:pPr algn="just">
              <a:lnSpc>
                <a:spcPct val="120000"/>
              </a:lnSpc>
            </a:pPr>
            <a:r>
              <a:rPr lang="en-US" sz="2400" dirty="0" smtClean="0"/>
              <a:t>The weights are updated when the whole dataset gradient is calculated, which slows down the process. It also requires a large amount of memory to store this temporary data, making it a resource-hungry process.</a:t>
            </a:r>
            <a:endParaRPr lang="en-US" sz="2300" dirty="0"/>
          </a:p>
        </p:txBody>
      </p:sp>
      <p:pic>
        <p:nvPicPr>
          <p:cNvPr id="49154" name="Picture 2" descr="https://miro.medium.com/v2/resize:fit:1050/1*I47BK0AUgESr4M3hlvUwnQ.png"/>
          <p:cNvPicPr>
            <a:picLocks noChangeAspect="1" noChangeArrowheads="1"/>
          </p:cNvPicPr>
          <p:nvPr/>
        </p:nvPicPr>
        <p:blipFill>
          <a:blip r:embed="rId2"/>
          <a:srcRect/>
          <a:stretch>
            <a:fillRect/>
          </a:stretch>
        </p:blipFill>
        <p:spPr bwMode="auto">
          <a:xfrm>
            <a:off x="1635829" y="3505200"/>
            <a:ext cx="5145971" cy="99060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6096000" cy="533400"/>
          </a:xfrm>
        </p:spPr>
        <p:txBody>
          <a:bodyPr>
            <a:normAutofit fontScale="90000"/>
          </a:bodyPr>
          <a:lstStyle/>
          <a:p>
            <a:r>
              <a:rPr lang="en-US" dirty="0" smtClean="0"/>
              <a:t>Gradient Descent</a:t>
            </a:r>
            <a:endParaRPr lang="en-US" dirty="0"/>
          </a:p>
        </p:txBody>
      </p:sp>
      <p:sp>
        <p:nvSpPr>
          <p:cNvPr id="3" name="Content Placeholder 2"/>
          <p:cNvSpPr>
            <a:spLocks noGrp="1"/>
          </p:cNvSpPr>
          <p:nvPr>
            <p:ph idx="1"/>
          </p:nvPr>
        </p:nvSpPr>
        <p:spPr>
          <a:xfrm>
            <a:off x="152400" y="762000"/>
            <a:ext cx="3581400" cy="5943600"/>
          </a:xfrm>
        </p:spPr>
        <p:txBody>
          <a:bodyPr>
            <a:noAutofit/>
          </a:bodyPr>
          <a:lstStyle/>
          <a:p>
            <a:pPr algn="just">
              <a:buNone/>
            </a:pPr>
            <a:r>
              <a:rPr lang="en-US" sz="2400" b="1" dirty="0" smtClean="0"/>
              <a:t>Advantages</a:t>
            </a:r>
            <a:endParaRPr lang="en-US" sz="2400" dirty="0" smtClean="0"/>
          </a:p>
          <a:p>
            <a:r>
              <a:rPr lang="en-US" sz="2400" dirty="0" smtClean="0"/>
              <a:t>Simple to implement.</a:t>
            </a:r>
          </a:p>
          <a:p>
            <a:r>
              <a:rPr lang="en-US" sz="2400" dirty="0" smtClean="0"/>
              <a:t>Can work well with a well-tuned learning rate.</a:t>
            </a:r>
          </a:p>
          <a:p>
            <a:pPr algn="just">
              <a:buNone/>
            </a:pPr>
            <a:r>
              <a:rPr lang="en-US" sz="2400" b="1" dirty="0" smtClean="0"/>
              <a:t>Disadvantages</a:t>
            </a:r>
            <a:endParaRPr lang="en-US" sz="2400" dirty="0" smtClean="0"/>
          </a:p>
          <a:p>
            <a:pPr algn="just"/>
            <a:r>
              <a:rPr lang="en-US" sz="2400" dirty="0" smtClean="0"/>
              <a:t>As the method calculates the gradient for the entire data set in one update, the calculation is very slow.</a:t>
            </a:r>
          </a:p>
          <a:p>
            <a:pPr algn="just"/>
            <a:r>
              <a:rPr lang="en-US" sz="2400" dirty="0" smtClean="0"/>
              <a:t>It requires large memory and it is computationally expensive.</a:t>
            </a:r>
          </a:p>
          <a:p>
            <a:pPr algn="just">
              <a:lnSpc>
                <a:spcPct val="120000"/>
              </a:lnSpc>
            </a:pPr>
            <a:endParaRPr lang="en-US" sz="2300" dirty="0"/>
          </a:p>
        </p:txBody>
      </p:sp>
      <p:sp>
        <p:nvSpPr>
          <p:cNvPr id="165890" name="AutoShape 2" descr="gradient desc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5892" name="AutoShape 4" descr="gradient desc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5894" name="AutoShape 6" descr="gradient desc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5895" name="Picture 7"/>
          <p:cNvPicPr>
            <a:picLocks noChangeAspect="1" noChangeArrowheads="1"/>
          </p:cNvPicPr>
          <p:nvPr/>
        </p:nvPicPr>
        <p:blipFill>
          <a:blip r:embed="rId2"/>
          <a:srcRect/>
          <a:stretch>
            <a:fillRect/>
          </a:stretch>
        </p:blipFill>
        <p:spPr bwMode="auto">
          <a:xfrm>
            <a:off x="3810000" y="609600"/>
            <a:ext cx="5183860" cy="3619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98080" cy="533400"/>
          </a:xfrm>
        </p:spPr>
        <p:txBody>
          <a:bodyPr>
            <a:normAutofit fontScale="90000"/>
          </a:bodyPr>
          <a:lstStyle/>
          <a:p>
            <a:r>
              <a:rPr lang="en-US" dirty="0" smtClean="0"/>
              <a:t>Stochastic Gradient Decent</a:t>
            </a:r>
            <a:endParaRPr lang="en-US" dirty="0"/>
          </a:p>
        </p:txBody>
      </p:sp>
      <p:sp>
        <p:nvSpPr>
          <p:cNvPr id="3" name="Content Placeholder 2"/>
          <p:cNvSpPr>
            <a:spLocks noGrp="1"/>
          </p:cNvSpPr>
          <p:nvPr>
            <p:ph idx="1"/>
          </p:nvPr>
        </p:nvSpPr>
        <p:spPr>
          <a:xfrm>
            <a:off x="304800" y="685800"/>
            <a:ext cx="8628888" cy="5791200"/>
          </a:xfrm>
        </p:spPr>
        <p:txBody>
          <a:bodyPr>
            <a:normAutofit/>
          </a:bodyPr>
          <a:lstStyle/>
          <a:p>
            <a:pPr algn="just">
              <a:lnSpc>
                <a:spcPct val="120000"/>
              </a:lnSpc>
            </a:pPr>
            <a:r>
              <a:rPr lang="en-US" sz="2800" dirty="0" smtClean="0"/>
              <a:t>This is a variation of the GD, where the model parameters are updated on every iteration. It means that after every training sample, the loss function is tested and the model is updated. </a:t>
            </a:r>
          </a:p>
          <a:p>
            <a:pPr algn="just">
              <a:lnSpc>
                <a:spcPct val="120000"/>
              </a:lnSpc>
            </a:pPr>
            <a:r>
              <a:rPr lang="en-US" sz="2800" dirty="0" smtClean="0"/>
              <a:t>If the model has 10K dataset SGD will update the model parameters 10k times.</a:t>
            </a:r>
            <a:endParaRPr lang="en-US" sz="2800" dirty="0"/>
          </a:p>
        </p:txBody>
      </p:sp>
      <p:pic>
        <p:nvPicPr>
          <p:cNvPr id="48130" name="Picture 2" descr="https://miro.medium.com/v2/resize:fit:909/1*RGfDmTb1yhzGLclpnWK8tA.png"/>
          <p:cNvPicPr>
            <a:picLocks noChangeAspect="1" noChangeArrowheads="1"/>
          </p:cNvPicPr>
          <p:nvPr/>
        </p:nvPicPr>
        <p:blipFill>
          <a:blip r:embed="rId2"/>
          <a:srcRect/>
          <a:stretch>
            <a:fillRect/>
          </a:stretch>
        </p:blipFill>
        <p:spPr bwMode="auto">
          <a:xfrm>
            <a:off x="1981200" y="3810000"/>
            <a:ext cx="5001139" cy="2286000"/>
          </a:xfrm>
          <a:prstGeom prst="rect">
            <a:avLst/>
          </a:prstGeom>
          <a:noFill/>
        </p:spPr>
      </p:pic>
      <p:sp>
        <p:nvSpPr>
          <p:cNvPr id="5" name="Rectangle 4"/>
          <p:cNvSpPr/>
          <p:nvPr/>
        </p:nvSpPr>
        <p:spPr>
          <a:xfrm>
            <a:off x="2286000" y="6248400"/>
            <a:ext cx="4572000" cy="369332"/>
          </a:xfrm>
          <a:prstGeom prst="rect">
            <a:avLst/>
          </a:prstGeom>
        </p:spPr>
        <p:txBody>
          <a:bodyPr wrap="square">
            <a:spAutoFit/>
          </a:bodyPr>
          <a:lstStyle/>
          <a:p>
            <a:pPr algn="ctr"/>
            <a:r>
              <a:rPr lang="en-US" dirty="0" smtClean="0"/>
              <a:t>Stochastic Gradient Descent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705600" cy="533400"/>
          </a:xfrm>
        </p:spPr>
        <p:txBody>
          <a:bodyPr>
            <a:normAutofit fontScale="90000"/>
          </a:bodyPr>
          <a:lstStyle/>
          <a:p>
            <a:r>
              <a:rPr lang="en-US" dirty="0" smtClean="0"/>
              <a:t>Stochastic Gradient Decent</a:t>
            </a:r>
            <a:endParaRPr lang="en-US" dirty="0"/>
          </a:p>
        </p:txBody>
      </p:sp>
      <p:sp>
        <p:nvSpPr>
          <p:cNvPr id="3" name="Content Placeholder 2"/>
          <p:cNvSpPr>
            <a:spLocks noGrp="1"/>
          </p:cNvSpPr>
          <p:nvPr>
            <p:ph idx="1"/>
          </p:nvPr>
        </p:nvSpPr>
        <p:spPr>
          <a:xfrm>
            <a:off x="228600" y="685800"/>
            <a:ext cx="8705088" cy="5867400"/>
          </a:xfrm>
        </p:spPr>
        <p:txBody>
          <a:bodyPr>
            <a:normAutofit lnSpcReduction="10000"/>
          </a:bodyPr>
          <a:lstStyle/>
          <a:p>
            <a:pPr algn="just">
              <a:lnSpc>
                <a:spcPct val="120000"/>
              </a:lnSpc>
            </a:pPr>
            <a:r>
              <a:rPr lang="en-US" sz="2800" dirty="0" smtClean="0"/>
              <a:t>These frequent updates result in converging to the minima in less time, but it comes at the cost of increased variance that can make the model overshoot the required position.</a:t>
            </a:r>
          </a:p>
          <a:p>
            <a:pPr>
              <a:buNone/>
            </a:pPr>
            <a:r>
              <a:rPr lang="en-US" sz="2800" b="1" dirty="0" smtClean="0"/>
              <a:t>Advantages</a:t>
            </a:r>
            <a:r>
              <a:rPr lang="en-US" sz="2800" dirty="0" smtClean="0"/>
              <a:t>:</a:t>
            </a:r>
          </a:p>
          <a:p>
            <a:r>
              <a:rPr lang="en-US" sz="2800" dirty="0" smtClean="0"/>
              <a:t>It can be faster than standard gradient descent, especially for large datasets.</a:t>
            </a:r>
          </a:p>
          <a:p>
            <a:r>
              <a:rPr lang="en-US" sz="2800" dirty="0" smtClean="0"/>
              <a:t>Can escape local minima more easily.</a:t>
            </a:r>
          </a:p>
          <a:p>
            <a:pPr>
              <a:buNone/>
            </a:pPr>
            <a:r>
              <a:rPr lang="en-US" sz="2800" b="1" dirty="0" smtClean="0"/>
              <a:t>Disadvantages</a:t>
            </a:r>
            <a:r>
              <a:rPr lang="en-US" sz="2800" dirty="0" smtClean="0"/>
              <a:t>:</a:t>
            </a:r>
          </a:p>
          <a:p>
            <a:r>
              <a:rPr lang="en-US" sz="2800" dirty="0" smtClean="0"/>
              <a:t>It can be noisy, leading to less stability.</a:t>
            </a:r>
          </a:p>
          <a:p>
            <a:r>
              <a:rPr lang="en-US" sz="2800" dirty="0" smtClean="0"/>
              <a:t>It may require more </a:t>
            </a:r>
            <a:r>
              <a:rPr lang="en-US" sz="2800" dirty="0" err="1" smtClean="0"/>
              <a:t>hyperparameter</a:t>
            </a:r>
            <a:r>
              <a:rPr lang="en-US" sz="2800" dirty="0" smtClean="0"/>
              <a:t> tuning to get good performance.</a:t>
            </a:r>
          </a:p>
          <a:p>
            <a:pPr algn="just">
              <a:lnSpc>
                <a:spcPct val="120000"/>
              </a:lnSpc>
              <a:buNone/>
            </a:pPr>
            <a:endParaRPr 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086600" cy="533400"/>
          </a:xfrm>
        </p:spPr>
        <p:txBody>
          <a:bodyPr>
            <a:normAutofit fontScale="90000"/>
          </a:bodyPr>
          <a:lstStyle/>
          <a:p>
            <a:r>
              <a:rPr lang="en-US" dirty="0" smtClean="0"/>
              <a:t>Mini-Batch Gradient Descent</a:t>
            </a:r>
            <a:endParaRPr lang="en-US" dirty="0"/>
          </a:p>
        </p:txBody>
      </p:sp>
      <p:sp>
        <p:nvSpPr>
          <p:cNvPr id="3" name="Content Placeholder 2"/>
          <p:cNvSpPr>
            <a:spLocks noGrp="1"/>
          </p:cNvSpPr>
          <p:nvPr>
            <p:ph idx="1"/>
          </p:nvPr>
        </p:nvSpPr>
        <p:spPr>
          <a:xfrm>
            <a:off x="228600" y="762000"/>
            <a:ext cx="8686800" cy="2971800"/>
          </a:xfrm>
        </p:spPr>
        <p:txBody>
          <a:bodyPr>
            <a:normAutofit fontScale="77500" lnSpcReduction="20000"/>
          </a:bodyPr>
          <a:lstStyle/>
          <a:p>
            <a:pPr algn="just">
              <a:lnSpc>
                <a:spcPct val="145000"/>
              </a:lnSpc>
            </a:pPr>
            <a:r>
              <a:rPr lang="en-US" dirty="0" smtClean="0"/>
              <a:t>Mini-batch gradient descent is similar to SGD, but instead of using a single sample to compute the gradient, it uses a </a:t>
            </a:r>
            <a:r>
              <a:rPr lang="en-US" b="1" dirty="0" smtClean="0"/>
              <a:t>small, fixed-size "mini-batch" of samples</a:t>
            </a:r>
            <a:r>
              <a:rPr lang="en-US" dirty="0" smtClean="0"/>
              <a:t>. The update rule is the same as for SGD, except that the gradient is averaged over the mini-batch. This can reduce noise in the updates and improve convergence.</a:t>
            </a:r>
          </a:p>
        </p:txBody>
      </p:sp>
      <p:sp>
        <p:nvSpPr>
          <p:cNvPr id="47106" name="AutoShape 2" descr="mini batch gradient desc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07" name="Picture 3"/>
          <p:cNvPicPr>
            <a:picLocks noChangeAspect="1" noChangeArrowheads="1"/>
          </p:cNvPicPr>
          <p:nvPr/>
        </p:nvPicPr>
        <p:blipFill>
          <a:blip r:embed="rId2"/>
          <a:srcRect/>
          <a:stretch>
            <a:fillRect/>
          </a:stretch>
        </p:blipFill>
        <p:spPr bwMode="auto">
          <a:xfrm>
            <a:off x="1295400" y="3733800"/>
            <a:ext cx="6191250" cy="288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086600" cy="533400"/>
          </a:xfrm>
        </p:spPr>
        <p:txBody>
          <a:bodyPr>
            <a:normAutofit fontScale="90000"/>
          </a:bodyPr>
          <a:lstStyle/>
          <a:p>
            <a:r>
              <a:rPr lang="en-US" dirty="0" smtClean="0"/>
              <a:t>Mini-Batch Gradient Descent</a:t>
            </a:r>
            <a:endParaRPr lang="en-US" dirty="0"/>
          </a:p>
        </p:txBody>
      </p:sp>
      <p:sp>
        <p:nvSpPr>
          <p:cNvPr id="3" name="Content Placeholder 2"/>
          <p:cNvSpPr>
            <a:spLocks noGrp="1"/>
          </p:cNvSpPr>
          <p:nvPr>
            <p:ph idx="1"/>
          </p:nvPr>
        </p:nvSpPr>
        <p:spPr>
          <a:xfrm>
            <a:off x="228600" y="762000"/>
            <a:ext cx="8686800" cy="5486400"/>
          </a:xfrm>
        </p:spPr>
        <p:txBody>
          <a:bodyPr>
            <a:normAutofit/>
          </a:bodyPr>
          <a:lstStyle/>
          <a:p>
            <a:pPr>
              <a:buNone/>
            </a:pPr>
            <a:r>
              <a:rPr lang="en-US" sz="2800" b="1" dirty="0" smtClean="0"/>
              <a:t>Advantages:</a:t>
            </a:r>
            <a:endParaRPr lang="en-US" sz="2800" dirty="0" smtClean="0"/>
          </a:p>
          <a:p>
            <a:r>
              <a:rPr lang="en-US" sz="2800" dirty="0" smtClean="0"/>
              <a:t>It can be faster than standard gradient descent, especially for large datasets.</a:t>
            </a:r>
          </a:p>
          <a:p>
            <a:r>
              <a:rPr lang="en-US" sz="2800" dirty="0" smtClean="0"/>
              <a:t>Can escape local minima more easily.</a:t>
            </a:r>
          </a:p>
          <a:p>
            <a:r>
              <a:rPr lang="en-US" sz="2800" dirty="0" smtClean="0"/>
              <a:t>Can reduce noise in updates, leading to more stable convergence.</a:t>
            </a:r>
          </a:p>
          <a:p>
            <a:pPr>
              <a:buNone/>
            </a:pPr>
            <a:r>
              <a:rPr lang="en-US" sz="2800" b="1" dirty="0" smtClean="0"/>
              <a:t>Disadvantages:</a:t>
            </a:r>
            <a:endParaRPr lang="en-US" sz="2800" dirty="0" smtClean="0"/>
          </a:p>
          <a:p>
            <a:r>
              <a:rPr lang="en-US" sz="2800" dirty="0" smtClean="0"/>
              <a:t>Can be sensitive to the choice of mini-batch size.</a:t>
            </a:r>
          </a:p>
          <a:p>
            <a:pPr algn="just">
              <a:lnSpc>
                <a:spcPct val="120000"/>
              </a:lnSpc>
            </a:pPr>
            <a:endParaRPr lang="en-US" dirty="0" smtClean="0"/>
          </a:p>
        </p:txBody>
      </p:sp>
      <p:sp>
        <p:nvSpPr>
          <p:cNvPr id="47106" name="AutoShape 2" descr="mini batch gradient desc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370"/>
            <a:ext cx="8839200" cy="710630"/>
          </a:xfrm>
        </p:spPr>
        <p:txBody>
          <a:bodyPr>
            <a:noAutofit/>
          </a:bodyPr>
          <a:lstStyle/>
          <a:p>
            <a:r>
              <a:rPr lang="en-US" sz="2800" b="1" dirty="0" smtClean="0"/>
              <a:t>Drawbacks of base optimizers: (GD, SGD, mini-batch GD)</a:t>
            </a:r>
            <a:endParaRPr lang="en-US" sz="2800" dirty="0"/>
          </a:p>
        </p:txBody>
      </p:sp>
      <p:sp>
        <p:nvSpPr>
          <p:cNvPr id="3" name="Content Placeholder 2"/>
          <p:cNvSpPr>
            <a:spLocks noGrp="1"/>
          </p:cNvSpPr>
          <p:nvPr>
            <p:ph idx="1"/>
          </p:nvPr>
        </p:nvSpPr>
        <p:spPr>
          <a:xfrm>
            <a:off x="228600" y="685800"/>
            <a:ext cx="8775842" cy="6172200"/>
          </a:xfrm>
        </p:spPr>
        <p:txBody>
          <a:bodyPr>
            <a:noAutofit/>
          </a:bodyPr>
          <a:lstStyle/>
          <a:p>
            <a:pPr algn="just">
              <a:lnSpc>
                <a:spcPct val="140000"/>
              </a:lnSpc>
            </a:pPr>
            <a:r>
              <a:rPr lang="en-US" sz="2400" b="1" dirty="0" smtClean="0"/>
              <a:t>Gradient Descent </a:t>
            </a:r>
            <a:r>
              <a:rPr lang="en-US" sz="2400" dirty="0" smtClean="0"/>
              <a:t>uses the whole training data to update weight and bias. Suppose if we have millions of records then </a:t>
            </a:r>
            <a:r>
              <a:rPr lang="en-US" sz="2400" b="1" dirty="0" smtClean="0"/>
              <a:t>training becomes slow and computationally very expensive.</a:t>
            </a:r>
          </a:p>
          <a:p>
            <a:pPr algn="just">
              <a:lnSpc>
                <a:spcPct val="140000"/>
              </a:lnSpc>
            </a:pPr>
            <a:r>
              <a:rPr lang="en-US" sz="2400" b="1" dirty="0" smtClean="0"/>
              <a:t>SGD</a:t>
            </a:r>
            <a:r>
              <a:rPr lang="en-US" sz="2400" dirty="0" smtClean="0"/>
              <a:t> solved the Gradient Descent problem by using only single records to updates parameters. But, still, </a:t>
            </a:r>
            <a:r>
              <a:rPr lang="en-US" sz="2400" b="1" dirty="0" smtClean="0"/>
              <a:t>SGD is slow to converge </a:t>
            </a:r>
            <a:r>
              <a:rPr lang="en-US" sz="2400" dirty="0" smtClean="0"/>
              <a:t>because it needs forward and backward propagation for every record. And the path to reach global minima becomes very noisy.</a:t>
            </a:r>
          </a:p>
          <a:p>
            <a:pPr algn="just">
              <a:lnSpc>
                <a:spcPct val="140000"/>
              </a:lnSpc>
            </a:pPr>
            <a:r>
              <a:rPr lang="en-US" sz="2400" b="1" dirty="0" smtClean="0"/>
              <a:t>Mini-batch GD </a:t>
            </a:r>
            <a:r>
              <a:rPr lang="en-US" sz="2400" dirty="0" smtClean="0"/>
              <a:t>overcomes the SGD drawbacks by using a batch of records to update the parameter. Since it doesn't use entire records to update parameter, the path to reach global minima is not as smooth as Gradient Descent.</a:t>
            </a:r>
          </a:p>
          <a:p>
            <a:pPr algn="just">
              <a:lnSpc>
                <a:spcPct val="160000"/>
              </a:lnSpc>
            </a:pPr>
            <a:endParaRPr lang="en-US" sz="20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419600"/>
            <a:ext cx="8458200" cy="2209800"/>
          </a:xfrm>
        </p:spPr>
        <p:txBody>
          <a:bodyPr>
            <a:normAutofit fontScale="92500" lnSpcReduction="10000"/>
          </a:bodyPr>
          <a:lstStyle/>
          <a:p>
            <a:pPr algn="just">
              <a:lnSpc>
                <a:spcPct val="150000"/>
              </a:lnSpc>
            </a:pPr>
            <a:r>
              <a:rPr lang="en-US" sz="2600" dirty="0" smtClean="0"/>
              <a:t>The above figure is the plot between the number of epoch on the x-axis and the loss on the y-axis. We can clearly see that in Gradient Descent the loss is reduced smoothly whereas in SGD there is a high oscillation in loss value</a:t>
            </a:r>
            <a:r>
              <a:rPr lang="en-US" sz="2800" dirty="0" smtClean="0"/>
              <a:t>.</a:t>
            </a:r>
            <a:endParaRPr lang="en-US" sz="2800" dirty="0"/>
          </a:p>
        </p:txBody>
      </p:sp>
      <p:pic>
        <p:nvPicPr>
          <p:cNvPr id="26626" name="Picture 2"/>
          <p:cNvPicPr>
            <a:picLocks noChangeAspect="1" noChangeArrowheads="1"/>
          </p:cNvPicPr>
          <p:nvPr/>
        </p:nvPicPr>
        <p:blipFill>
          <a:blip r:embed="rId2"/>
          <a:srcRect/>
          <a:stretch>
            <a:fillRect/>
          </a:stretch>
        </p:blipFill>
        <p:spPr bwMode="auto">
          <a:xfrm>
            <a:off x="460097" y="112973"/>
            <a:ext cx="8150503" cy="41542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16"/>
            <a:ext cx="7523252" cy="670584"/>
          </a:xfrm>
        </p:spPr>
        <p:txBody>
          <a:bodyPr>
            <a:normAutofit/>
          </a:bodyPr>
          <a:lstStyle/>
          <a:p>
            <a:r>
              <a:rPr lang="en-US" sz="3600" b="1" dirty="0" smtClean="0"/>
              <a:t>SGD with momentum</a:t>
            </a:r>
            <a:endParaRPr lang="en-US" sz="3600" dirty="0"/>
          </a:p>
        </p:txBody>
      </p:sp>
      <p:sp>
        <p:nvSpPr>
          <p:cNvPr id="3" name="Content Placeholder 2"/>
          <p:cNvSpPr>
            <a:spLocks noGrp="1"/>
          </p:cNvSpPr>
          <p:nvPr>
            <p:ph idx="1"/>
          </p:nvPr>
        </p:nvSpPr>
        <p:spPr>
          <a:xfrm>
            <a:off x="304800" y="685800"/>
            <a:ext cx="8674812" cy="5982128"/>
          </a:xfrm>
        </p:spPr>
        <p:txBody>
          <a:bodyPr>
            <a:noAutofit/>
          </a:bodyPr>
          <a:lstStyle/>
          <a:p>
            <a:pPr algn="just">
              <a:lnSpc>
                <a:spcPct val="160000"/>
              </a:lnSpc>
            </a:pPr>
            <a:r>
              <a:rPr lang="en-US" sz="2400" dirty="0" smtClean="0"/>
              <a:t>SGD with momentum is a variant of SGD that adds a "momentum" term to the update rule, which helps the optimizer to continue moving in the same direction even if the local gradient is small. The momentum term is typically set to a value between 0 and 1. </a:t>
            </a:r>
            <a:endParaRPr lang="en-US" sz="2400" b="1" dirty="0" smtClean="0"/>
          </a:p>
          <a:p>
            <a:pPr algn="just">
              <a:lnSpc>
                <a:spcPct val="160000"/>
              </a:lnSpc>
            </a:pPr>
            <a:r>
              <a:rPr lang="en-US" sz="2800" dirty="0" smtClean="0"/>
              <a:t>The momentum is calculated using the following formula</a:t>
            </a:r>
          </a:p>
          <a:p>
            <a:pPr algn="just">
              <a:lnSpc>
                <a:spcPct val="160000"/>
              </a:lnSpc>
              <a:buNone/>
            </a:pPr>
            <a:endParaRPr lang="en-US" sz="2400" dirty="0" smtClean="0"/>
          </a:p>
        </p:txBody>
      </p:sp>
      <p:pic>
        <p:nvPicPr>
          <p:cNvPr id="15362" name="Picture 2" descr="https://miro.medium.com/v2/resize:fit:1050/1*RFd9_0MdWli6zInCrNu0IA.png"/>
          <p:cNvPicPr>
            <a:picLocks noChangeAspect="1" noChangeArrowheads="1"/>
          </p:cNvPicPr>
          <p:nvPr/>
        </p:nvPicPr>
        <p:blipFill>
          <a:blip r:embed="rId2"/>
          <a:srcRect/>
          <a:stretch>
            <a:fillRect/>
          </a:stretch>
        </p:blipFill>
        <p:spPr bwMode="auto">
          <a:xfrm>
            <a:off x="838200" y="5486400"/>
            <a:ext cx="6962775" cy="762000"/>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16"/>
            <a:ext cx="7523252" cy="670584"/>
          </a:xfrm>
        </p:spPr>
        <p:txBody>
          <a:bodyPr>
            <a:normAutofit/>
          </a:bodyPr>
          <a:lstStyle/>
          <a:p>
            <a:r>
              <a:rPr lang="en-US" sz="3600" b="1" dirty="0" smtClean="0"/>
              <a:t>SGD with momentum</a:t>
            </a:r>
            <a:endParaRPr lang="en-US" sz="3600" dirty="0"/>
          </a:p>
        </p:txBody>
      </p:sp>
      <p:sp>
        <p:nvSpPr>
          <p:cNvPr id="3" name="Content Placeholder 2"/>
          <p:cNvSpPr>
            <a:spLocks noGrp="1"/>
          </p:cNvSpPr>
          <p:nvPr>
            <p:ph idx="1"/>
          </p:nvPr>
        </p:nvSpPr>
        <p:spPr>
          <a:xfrm>
            <a:off x="228600" y="685800"/>
            <a:ext cx="8751012" cy="5982128"/>
          </a:xfrm>
        </p:spPr>
        <p:txBody>
          <a:bodyPr>
            <a:normAutofit/>
          </a:bodyPr>
          <a:lstStyle/>
          <a:p>
            <a:pPr algn="just">
              <a:lnSpc>
                <a:spcPct val="125000"/>
              </a:lnSpc>
            </a:pPr>
            <a:r>
              <a:rPr lang="en-US" sz="2400" dirty="0" smtClean="0"/>
              <a:t>In this algorithm, we use Exponentially Weighted Averages to compute Gradient and used this Gradient to update parameter.</a:t>
            </a:r>
          </a:p>
          <a:p>
            <a:pPr algn="just">
              <a:lnSpc>
                <a:spcPct val="125000"/>
              </a:lnSpc>
            </a:pPr>
            <a:r>
              <a:rPr lang="en-US" sz="2400" dirty="0" smtClean="0"/>
              <a:t>An equation to update weights and bias in SGD with momentum</a:t>
            </a:r>
          </a:p>
          <a:p>
            <a:pPr algn="just"/>
            <a:endParaRPr lang="en-US" sz="2800" dirty="0"/>
          </a:p>
        </p:txBody>
      </p:sp>
      <p:pic>
        <p:nvPicPr>
          <p:cNvPr id="27651" name="Picture 3"/>
          <p:cNvPicPr>
            <a:picLocks noChangeAspect="1" noChangeArrowheads="1"/>
          </p:cNvPicPr>
          <p:nvPr/>
        </p:nvPicPr>
        <p:blipFill>
          <a:blip r:embed="rId2"/>
          <a:srcRect/>
          <a:stretch>
            <a:fillRect/>
          </a:stretch>
        </p:blipFill>
        <p:spPr bwMode="auto">
          <a:xfrm>
            <a:off x="1143000" y="2508414"/>
            <a:ext cx="7041745" cy="36637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2440</TotalTime>
  <Words>5258</Words>
  <Application>Microsoft Office PowerPoint</Application>
  <PresentationFormat>On-screen Show (4:3)</PresentationFormat>
  <Paragraphs>520</Paragraphs>
  <Slides>137</Slides>
  <Notes>2</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137</vt:i4>
      </vt:variant>
    </vt:vector>
  </HeadingPairs>
  <TitlesOfParts>
    <vt:vector size="143" baseType="lpstr">
      <vt:lpstr>Arial</vt:lpstr>
      <vt:lpstr>Calibri</vt:lpstr>
      <vt:lpstr>Franklin Gothic Book</vt:lpstr>
      <vt:lpstr>Times New Roman</vt:lpstr>
      <vt:lpstr>Wingdings</vt:lpstr>
      <vt:lpstr>Office Theme</vt:lpstr>
      <vt:lpstr>Deep Learning Fundamentals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Fundamentals</vt:lpstr>
      <vt:lpstr>Fundamentals</vt:lpstr>
      <vt:lpstr>Fundamentals</vt:lpstr>
      <vt:lpstr>Building Blocks of a Neural Network</vt:lpstr>
      <vt:lpstr>Building Blocks of a Neural Network</vt:lpstr>
      <vt:lpstr>PowerPoint Presentation</vt:lpstr>
      <vt:lpstr>Building Blocks of a Neural Network</vt:lpstr>
      <vt:lpstr>Perceptron</vt:lpstr>
      <vt:lpstr>PowerPoint Presentation</vt:lpstr>
      <vt:lpstr>PowerPoint Presentation</vt:lpstr>
      <vt:lpstr>PowerPoint Presentation</vt:lpstr>
      <vt:lpstr>PowerPoint Presentation</vt:lpstr>
      <vt:lpstr>PowerPoint Presentation</vt:lpstr>
      <vt:lpstr>PowerPoint Presentation</vt:lpstr>
      <vt:lpstr>How does the perceptron learn?</vt:lpstr>
      <vt:lpstr>How does the perceptron learn?</vt:lpstr>
      <vt:lpstr>Is one neuron enough to solve complex problems?</vt:lpstr>
      <vt:lpstr>Multi-Layer Perceptron Architecture </vt:lpstr>
      <vt:lpstr>Multi-Layer Perceptron</vt:lpstr>
      <vt:lpstr>PowerPoint Presentation</vt:lpstr>
      <vt:lpstr>Feedforward/Forward Pass</vt:lpstr>
      <vt:lpstr>PowerPoint Presentation</vt:lpstr>
      <vt:lpstr>Feedforward calculations</vt:lpstr>
      <vt:lpstr>Backward Pass/Backpropagation</vt:lpstr>
      <vt:lpstr>Neural Networks and Activation Function</vt:lpstr>
      <vt:lpstr>Activation Functions</vt:lpstr>
      <vt:lpstr>What is an Activation Function?</vt:lpstr>
      <vt:lpstr>PowerPoint Presentation</vt:lpstr>
      <vt:lpstr>Binary Step Function</vt:lpstr>
      <vt:lpstr>    Binary Step Function      Cont..</vt:lpstr>
      <vt:lpstr>Linear Activation Function</vt:lpstr>
      <vt:lpstr>Linear Activation Function     Cont..</vt:lpstr>
      <vt:lpstr>Non-Linear Activation Functions</vt:lpstr>
      <vt:lpstr>Sigmoid / Logistic Activation Function </vt:lpstr>
      <vt:lpstr>Sigmoid / Logistic Activation Function </vt:lpstr>
      <vt:lpstr>Sigmoid / Logistic Activation Function </vt:lpstr>
      <vt:lpstr>Tanh Function (Hyperbolic Tangent)</vt:lpstr>
      <vt:lpstr>Tanh Function (Hyperbolic Tangent)</vt:lpstr>
      <vt:lpstr>Tanh Function (Hyperbolic Tangent)</vt:lpstr>
      <vt:lpstr>ReLU  Activation Function</vt:lpstr>
      <vt:lpstr>ReLU  Activation Function</vt:lpstr>
      <vt:lpstr>ReLU  Activation Function</vt:lpstr>
      <vt:lpstr>ReLU  Activation Function</vt:lpstr>
      <vt:lpstr>Leaky ReLU Function</vt:lpstr>
      <vt:lpstr>Leaky ReLU  Activation Function</vt:lpstr>
      <vt:lpstr>Leaky ReLU  Activation Function</vt:lpstr>
      <vt:lpstr>Softmax Function</vt:lpstr>
      <vt:lpstr>Activation for Hidden Layers</vt:lpstr>
      <vt:lpstr>Activation for Output Layers</vt:lpstr>
      <vt:lpstr>PowerPoint Presentation</vt:lpstr>
      <vt:lpstr>Vanishing gradient &amp;Exploding gradient</vt:lpstr>
      <vt:lpstr>PowerPoint Presentation</vt:lpstr>
      <vt:lpstr>What Is Convergence In Neural Network</vt:lpstr>
      <vt:lpstr>How Does Convergence Work?</vt:lpstr>
      <vt:lpstr>Why does a neural net fail to converge?</vt:lpstr>
      <vt:lpstr>Why does a neural net fail to converge?</vt:lpstr>
      <vt:lpstr>Difficulties in Convergence</vt:lpstr>
      <vt:lpstr>How To Improve Convergence?</vt:lpstr>
      <vt:lpstr>Remedies for convergence failure</vt:lpstr>
      <vt:lpstr>Remedies for convergence failure</vt:lpstr>
      <vt:lpstr>PowerPoint Presentation</vt:lpstr>
      <vt:lpstr>PowerPoint Presentation</vt:lpstr>
      <vt:lpstr>PowerPoint Presentation</vt:lpstr>
      <vt:lpstr>Loss Functions</vt:lpstr>
      <vt:lpstr>Loss Functions</vt:lpstr>
      <vt:lpstr>Types of Loss Functions</vt:lpstr>
      <vt:lpstr>Types of Loss Functions</vt:lpstr>
      <vt:lpstr>Types of Loss Functions</vt:lpstr>
      <vt:lpstr>Types of Loss Functions</vt:lpstr>
      <vt:lpstr>Types of Loss Functions</vt:lpstr>
      <vt:lpstr>Types of Loss Functions</vt:lpstr>
      <vt:lpstr>Optimizers</vt:lpstr>
      <vt:lpstr>Gradient Descent</vt:lpstr>
      <vt:lpstr>Gradient Descent</vt:lpstr>
      <vt:lpstr>Stochastic Gradient Decent</vt:lpstr>
      <vt:lpstr>Stochastic Gradient Decent</vt:lpstr>
      <vt:lpstr>Mini-Batch Gradient Descent</vt:lpstr>
      <vt:lpstr>Mini-Batch Gradient Descent</vt:lpstr>
      <vt:lpstr>Drawbacks of base optimizers: (GD, SGD, mini-batch GD)</vt:lpstr>
      <vt:lpstr>PowerPoint Presentation</vt:lpstr>
      <vt:lpstr>SGD with momentum</vt:lpstr>
      <vt:lpstr>SGD with momentum</vt:lpstr>
      <vt:lpstr>SGD with momentum</vt:lpstr>
      <vt:lpstr>SGD with momentum</vt:lpstr>
      <vt:lpstr>Adagrad (Adaptive Gradient Descent)</vt:lpstr>
      <vt:lpstr>Adagrad (Adaptive Gradient Descent)</vt:lpstr>
      <vt:lpstr>Adagrad (Adaptive Gradient Descent)</vt:lpstr>
      <vt:lpstr>Adadelta </vt:lpstr>
      <vt:lpstr>Adadelta </vt:lpstr>
      <vt:lpstr>Adadelta </vt:lpstr>
      <vt:lpstr>RMSprop (Root Mean Square Propagation) </vt:lpstr>
      <vt:lpstr>RMSprop (Root Mean Square Propagation) </vt:lpstr>
      <vt:lpstr>Adam (Adaptive Moment Estimation)</vt:lpstr>
      <vt:lpstr>Adam</vt:lpstr>
      <vt:lpstr>Adam</vt:lpstr>
      <vt:lpstr>Learning Rate Decay</vt:lpstr>
      <vt:lpstr>PowerPoint Presentation</vt:lpstr>
      <vt:lpstr>Learning Rate Decay</vt:lpstr>
      <vt:lpstr>Learning Rate Decay</vt:lpstr>
      <vt:lpstr>Learning Rate Decay</vt:lpstr>
      <vt:lpstr>Learning Rate Decay</vt:lpstr>
      <vt:lpstr>Weight Initialization</vt:lpstr>
      <vt:lpstr>weight initialization</vt:lpstr>
      <vt:lpstr>weight initialization</vt:lpstr>
      <vt:lpstr>weight initialization</vt:lpstr>
      <vt:lpstr>PowerPoint Presentation</vt:lpstr>
      <vt:lpstr>Preprocessing</vt:lpstr>
      <vt:lpstr>PowerPoint Presentation</vt:lpstr>
      <vt:lpstr>Preprocessing</vt:lpstr>
      <vt:lpstr>Preprocessing</vt:lpstr>
      <vt:lpstr>Preprocessing</vt:lpstr>
      <vt:lpstr>Preprocessing</vt:lpstr>
      <vt:lpstr>Preprocessing</vt:lpstr>
      <vt:lpstr>Regularization</vt:lpstr>
      <vt:lpstr>Regularization:</vt:lpstr>
      <vt:lpstr>Regularization:</vt:lpstr>
      <vt:lpstr>Regularization:</vt:lpstr>
      <vt:lpstr>Regularization: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ujwala</dc:creator>
  <cp:lastModifiedBy>Laptop-abc Laptop-abc</cp:lastModifiedBy>
  <cp:revision>66</cp:revision>
  <dcterms:created xsi:type="dcterms:W3CDTF">2023-06-13T01:14:31Z</dcterms:created>
  <dcterms:modified xsi:type="dcterms:W3CDTF">2025-11-10T05:13:35Z</dcterms:modified>
</cp:coreProperties>
</file>